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63" r:id="rId4"/>
    <p:sldId id="258" r:id="rId5"/>
    <p:sldId id="259" r:id="rId6"/>
    <p:sldId id="260" r:id="rId7"/>
    <p:sldId id="292" r:id="rId8"/>
    <p:sldId id="262" r:id="rId9"/>
    <p:sldId id="264" r:id="rId10"/>
    <p:sldId id="265" r:id="rId11"/>
    <p:sldId id="289" r:id="rId12"/>
    <p:sldId id="291" r:id="rId13"/>
    <p:sldId id="293" r:id="rId14"/>
    <p:sldId id="268" r:id="rId15"/>
    <p:sldId id="290" r:id="rId16"/>
    <p:sldId id="294" r:id="rId17"/>
    <p:sldId id="299" r:id="rId18"/>
    <p:sldId id="271" r:id="rId19"/>
    <p:sldId id="272" r:id="rId20"/>
    <p:sldId id="273" r:id="rId21"/>
    <p:sldId id="274" r:id="rId22"/>
    <p:sldId id="275" r:id="rId23"/>
    <p:sldId id="296" r:id="rId24"/>
    <p:sldId id="276" r:id="rId25"/>
    <p:sldId id="277" r:id="rId26"/>
    <p:sldId id="278" r:id="rId27"/>
    <p:sldId id="282" r:id="rId28"/>
    <p:sldId id="297" r:id="rId29"/>
    <p:sldId id="295" r:id="rId30"/>
    <p:sldId id="298" r:id="rId31"/>
    <p:sldId id="279" r:id="rId32"/>
    <p:sldId id="280" r:id="rId33"/>
    <p:sldId id="285" r:id="rId34"/>
    <p:sldId id="286" r:id="rId35"/>
    <p:sldId id="287" r:id="rId36"/>
  </p:sldIdLst>
  <p:sldSz cx="18288000" cy="10287000"/>
  <p:notesSz cx="6858000" cy="9144000"/>
  <p:embeddedFontLst>
    <p:embeddedFont>
      <p:font typeface="맑은 고딕" panose="020B0503020000020004" pitchFamily="34" charset="-127"/>
      <p:regular r:id="rId38"/>
      <p:bold r:id="rId39"/>
    </p:embeddedFont>
    <p:embeddedFont>
      <p:font typeface="NanumSquareOTF" panose="020B0600000101010101" pitchFamily="34" charset="-127"/>
      <p:regular r:id="rId40"/>
    </p:embeddedFont>
    <p:embeddedFont>
      <p:font typeface="NanumSquareOTF 1" panose="020B0600000101010101" pitchFamily="34" charset="-127"/>
      <p:regular r:id="rId41"/>
      <p:bold r:id="rId42"/>
    </p:embeddedFont>
    <p:embeddedFont>
      <p:font typeface="NanumSquareOTF 2" panose="020B0600000101010101" pitchFamily="34" charset="-127"/>
      <p:regular r:id="rId43"/>
      <p:bold r:id="rId44"/>
    </p:embeddedFont>
    <p:embeddedFont>
      <p:font typeface="NanumSquareOTF 3" panose="020B0600000101010101" pitchFamily="34" charset="-127"/>
      <p:regular r:id="rId45"/>
      <p:bold r:id="rId46"/>
    </p:embeddedFont>
    <p:embeddedFont>
      <p:font typeface="NanumSquareOTF Bold" panose="020B0600000101010101" pitchFamily="34" charset="-127"/>
      <p:bold r:id="rId47"/>
    </p:embeddedFont>
    <p:embeddedFont>
      <p:font typeface="NanumSquareOTF ExtraBold" panose="020B0600000101010101" pitchFamily="34" charset="-127"/>
      <p:bold r:id="rId48"/>
    </p:embeddedFont>
    <p:embeddedFont>
      <p:font typeface="NanumSquareOTF Light" panose="020B0600000101010101" pitchFamily="34" charset="-127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D2D"/>
    <a:srgbClr val="FFD400"/>
    <a:srgbClr val="FF3921"/>
    <a:srgbClr val="FF7D41"/>
    <a:srgbClr val="6671FA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37" autoAdjust="0"/>
    <p:restoredTop sz="94563" autoAdjust="0"/>
  </p:normalViewPr>
  <p:slideViewPr>
    <p:cSldViewPr>
      <p:cViewPr varScale="1">
        <p:scale>
          <a:sx n="140" d="100"/>
          <a:sy n="140" d="100"/>
        </p:scale>
        <p:origin x="552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ocuments\01,%20&#44060;&#48156;\09,%202021%20KDT%20&#54644;&#52964;&#53668;%20&#45824;&#54924;\06,%20Submition\&#52628;&#44032;&#54876;&#50857;&#48169;&#50504;_&#49688;&#51061;&#44228;&#49328;&#44540;&#44144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'재생에너지 3020'!$A$6</c:f>
              <c:strCache>
                <c:ptCount val="1"/>
                <c:pt idx="0">
                  <c:v>설비용량</c:v>
                </c:pt>
              </c:strCache>
            </c:strRef>
          </c:tx>
          <c:spPr>
            <a:solidFill>
              <a:srgbClr val="3310A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NanumSquareOTF Bold" panose="020B0600000101010101" pitchFamily="34" charset="-127"/>
                    <a:ea typeface="NanumSquareOTF Bold" panose="020B0600000101010101" pitchFamily="34" charset="-127"/>
                    <a:cs typeface="+mn-cs"/>
                  </a:defRPr>
                </a:pPr>
                <a:endParaRPr lang="ko-Kore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'재생에너지 3020'!$B$5:$E$5</c:f>
              <c:numCache>
                <c:formatCode>General</c:formatCode>
                <c:ptCount val="4"/>
                <c:pt idx="0">
                  <c:v>2016</c:v>
                </c:pt>
                <c:pt idx="1">
                  <c:v>2022</c:v>
                </c:pt>
                <c:pt idx="2">
                  <c:v>2025</c:v>
                </c:pt>
                <c:pt idx="3">
                  <c:v>2030</c:v>
                </c:pt>
              </c:numCache>
            </c:numRef>
          </c:cat>
          <c:val>
            <c:numRef>
              <c:f>'재생에너지 3020'!$B$6:$E$6</c:f>
              <c:numCache>
                <c:formatCode>General</c:formatCode>
                <c:ptCount val="4"/>
                <c:pt idx="0">
                  <c:v>13.3</c:v>
                </c:pt>
                <c:pt idx="1">
                  <c:v>27.5</c:v>
                </c:pt>
                <c:pt idx="2">
                  <c:v>29.9</c:v>
                </c:pt>
                <c:pt idx="3">
                  <c:v>63.8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BB-BE41-BB52-FF7724C62ABA}"/>
            </c:ext>
          </c:extLst>
        </c:ser>
        <c:ser>
          <c:idx val="1"/>
          <c:order val="1"/>
          <c:tx>
            <c:strRef>
              <c:f>'재생에너지 3020'!$A$7</c:f>
              <c:strCache>
                <c:ptCount val="1"/>
                <c:pt idx="0">
                  <c:v>그린뉴딜 상향조정</c:v>
                </c:pt>
              </c:strCache>
            </c:strRef>
          </c:tx>
          <c:spPr>
            <a:solidFill>
              <a:srgbClr val="EE7844"/>
            </a:solidFill>
            <a:ln>
              <a:noFill/>
            </a:ln>
            <a:effectLst/>
          </c:spPr>
          <c:invertIfNegative val="0"/>
          <c:dLbls>
            <c:dLbl>
              <c:idx val="2"/>
              <c:layout>
                <c:manualLayout>
                  <c:x val="-6.6109060168614538E-3"/>
                  <c:y val="-7.3823885876530469E-1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4BB-BE41-BB52-FF7724C62AB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NanumSquareOTF Bold" panose="020B0600000101010101" pitchFamily="34" charset="-127"/>
                    <a:ea typeface="NanumSquareOTF Bold" panose="020B0600000101010101" pitchFamily="34" charset="-127"/>
                    <a:cs typeface="+mn-cs"/>
                  </a:defRPr>
                </a:pPr>
                <a:endParaRPr lang="ko-Kore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'재생에너지 3020'!$B$5:$E$5</c:f>
              <c:numCache>
                <c:formatCode>General</c:formatCode>
                <c:ptCount val="4"/>
                <c:pt idx="0">
                  <c:v>2016</c:v>
                </c:pt>
                <c:pt idx="1">
                  <c:v>2022</c:v>
                </c:pt>
                <c:pt idx="2">
                  <c:v>2025</c:v>
                </c:pt>
                <c:pt idx="3">
                  <c:v>2030</c:v>
                </c:pt>
              </c:numCache>
            </c:numRef>
          </c:cat>
          <c:val>
            <c:numRef>
              <c:f>'재생에너지 3020'!$B$7:$E$7</c:f>
              <c:numCache>
                <c:formatCode>General</c:formatCode>
                <c:ptCount val="4"/>
                <c:pt idx="2">
                  <c:v>12.8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4BB-BE41-BB52-FF7724C62AB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1565146879"/>
        <c:axId val="1565147295"/>
      </c:barChart>
      <c:catAx>
        <c:axId val="1565146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1565147295"/>
        <c:crosses val="autoZero"/>
        <c:auto val="1"/>
        <c:lblAlgn val="ctr"/>
        <c:lblOffset val="100"/>
        <c:noMultiLvlLbl val="0"/>
      </c:catAx>
      <c:valAx>
        <c:axId val="1565147295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tx1">
                      <a:lumMod val="5000"/>
                      <a:lumOff val="95000"/>
                    </a:schemeClr>
                  </a:gs>
                  <a:gs pos="10000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15651468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NanumSquareOTF" panose="020B0600000101010101" pitchFamily="34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NanumSquareOTF" panose="020B0600000101010101" pitchFamily="34" charset="-127"/>
              </a:defRPr>
            </a:lvl1pPr>
          </a:lstStyle>
          <a:p>
            <a:fld id="{08935231-14E4-4D47-BA23-8A5C5834E98F}" type="datetimeFigureOut">
              <a:rPr kumimoji="1" lang="ko-Kore-KR" altLang="en-US" smtClean="0"/>
              <a:pPr/>
              <a:t>2021. 8. 18.</a:t>
            </a:fld>
            <a:endParaRPr kumimoji="1" lang="ko-Kore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NanumSquareOTF" panose="020B0600000101010101" pitchFamily="34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NanumSquareOTF" panose="020B0600000101010101" pitchFamily="34" charset="-127"/>
              </a:defRPr>
            </a:lvl1pPr>
          </a:lstStyle>
          <a:p>
            <a:fld id="{1DB83F48-3D80-7945-BC8F-D7CE7FD7CD70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61122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NanumSquareOTF" panose="020B0600000101010101" pitchFamily="34" charset="-12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NanumSquareOTF" panose="020B0600000101010101" pitchFamily="34" charset="-12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NanumSquareOTF" panose="020B0600000101010101" pitchFamily="34" charset="-12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NanumSquareOTF" panose="020B0600000101010101" pitchFamily="34" charset="-12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NanumSquareOTF" panose="020B0600000101010101" pitchFamily="34" charset="-12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A6512-F23A-A74D-BDA3-91A9382DDE6B}" type="datetime1">
              <a:rPr lang="ko-KR" altLang="en-US" smtClean="0"/>
              <a:t>2021. 8. 18.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CC046-DC00-CD4A-B1B0-D5FCDC2D5E3C}" type="datetime1">
              <a:rPr lang="ko-KR" altLang="en-US" smtClean="0"/>
              <a:t>2021. 8. 18.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6B007-B518-D64C-974B-8DC24FD2B083}" type="datetime1">
              <a:rPr lang="ko-KR" altLang="en-US" smtClean="0"/>
              <a:t>2021. 8. 18.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61F65-DF03-5F48-A502-BDC1AC2D917F}" type="datetime1">
              <a:rPr lang="ko-KR" altLang="en-US" smtClean="0"/>
              <a:t>2021. 8. 18.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E7281-EFD9-8344-8952-5EC4C65B19AB}" type="datetime1">
              <a:rPr lang="ko-KR" altLang="en-US" smtClean="0"/>
              <a:t>2021. 8. 18.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C284D-A199-5A4C-B6AA-891AF0450D70}" type="datetime1">
              <a:rPr lang="ko-KR" altLang="en-US" smtClean="0"/>
              <a:t>2021. 8. 18.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5CA32-6A40-2042-A59E-DB567CA7829B}" type="datetime1">
              <a:rPr lang="ko-KR" altLang="en-US" smtClean="0"/>
              <a:t>2021. 8. 18.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073A7-E733-6B4F-A80A-1CF15F9BFFFF}" type="datetime1">
              <a:rPr lang="ko-KR" altLang="en-US" smtClean="0"/>
              <a:t>2021. 8. 18.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7C992-11A9-A444-9A77-AC10E8CFC97D}" type="datetime1">
              <a:rPr lang="ko-KR" altLang="en-US" smtClean="0"/>
              <a:t>2021. 8. 18.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4363700" y="9087133"/>
            <a:ext cx="2895600" cy="365125"/>
          </a:xfrm>
        </p:spPr>
        <p:txBody>
          <a:bodyPr/>
          <a:lstStyle>
            <a:lvl1pPr algn="r">
              <a:defRPr sz="1700" b="0" i="0">
                <a:solidFill>
                  <a:srgbClr val="FF392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</a:lstStyle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8008" y="9053185"/>
            <a:ext cx="2133600" cy="365125"/>
          </a:xfrm>
        </p:spPr>
        <p:txBody>
          <a:bodyPr/>
          <a:lstStyle>
            <a:lvl1pPr algn="l">
              <a:defRPr sz="1700">
                <a:solidFill>
                  <a:srgbClr val="FF392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CBBAA389-F840-3241-A9D8-FCCC161CE76F}"/>
              </a:ext>
            </a:extLst>
          </p:cNvPr>
          <p:cNvSpPr/>
          <p:nvPr userDrawn="1"/>
        </p:nvSpPr>
        <p:spPr>
          <a:xfrm>
            <a:off x="0" y="213706"/>
            <a:ext cx="357013" cy="1086030"/>
          </a:xfrm>
          <a:prstGeom prst="rect">
            <a:avLst/>
          </a:prstGeom>
          <a:solidFill>
            <a:srgbClr val="FF3A21"/>
          </a:solidFill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4363700" y="9087133"/>
            <a:ext cx="2895600" cy="365125"/>
          </a:xfrm>
        </p:spPr>
        <p:txBody>
          <a:bodyPr/>
          <a:lstStyle>
            <a:lvl1pPr algn="r">
              <a:defRPr sz="1700" b="0" i="0">
                <a:solidFill>
                  <a:srgbClr val="FF392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</a:lstStyle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8008" y="9053185"/>
            <a:ext cx="2133600" cy="365125"/>
          </a:xfrm>
        </p:spPr>
        <p:txBody>
          <a:bodyPr/>
          <a:lstStyle>
            <a:lvl1pPr algn="l">
              <a:defRPr sz="1700">
                <a:solidFill>
                  <a:srgbClr val="FF392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CBBAA389-F840-3241-A9D8-FCCC161CE76F}"/>
              </a:ext>
            </a:extLst>
          </p:cNvPr>
          <p:cNvSpPr/>
          <p:nvPr userDrawn="1"/>
        </p:nvSpPr>
        <p:spPr>
          <a:xfrm>
            <a:off x="0" y="213706"/>
            <a:ext cx="357013" cy="1086030"/>
          </a:xfrm>
          <a:prstGeom prst="rect">
            <a:avLst/>
          </a:prstGeom>
          <a:solidFill>
            <a:srgbClr val="FF3A21"/>
          </a:solidFill>
        </p:spPr>
        <p:txBody>
          <a:bodyPr/>
          <a:lstStyle/>
          <a:p>
            <a:endParaRPr lang="ko-Kore-KR" altLang="en-US" b="0" i="0" dirty="0">
              <a:latin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686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35D58-B894-DB46-8D14-3E6EFA01B7A5}" type="datetime1">
              <a:rPr lang="ko-KR" altLang="en-US" smtClean="0"/>
              <a:t>2021. 8. 18.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NanumSquareOTF" panose="020B0600000101010101" pitchFamily="34" charset="-127"/>
              </a:defRPr>
            </a:lvl1pPr>
          </a:lstStyle>
          <a:p>
            <a:fld id="{E86866C5-0994-5E42-81B8-48C84A9C3A0B}" type="datetime1">
              <a:rPr lang="ko-KR" altLang="en-US" smtClean="0"/>
              <a:t>2021. 8. 18.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NanumSquareOTF" panose="020B0600000101010101" pitchFamily="34" charset="-127"/>
              </a:defRPr>
            </a:lvl1pPr>
          </a:lstStyle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NanumSquareOTF" panose="020B0600000101010101" pitchFamily="34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NanumSquareOTF" panose="020B0600000101010101" pitchFamily="34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NanumSquareOTF" panose="020B0600000101010101" pitchFamily="34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1"/>
          </a:solidFill>
          <a:latin typeface="NanumSquareOTF" panose="020B0600000101010101" pitchFamily="34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tx1"/>
          </a:solidFill>
          <a:latin typeface="NanumSquareOTF" panose="020B0600000101010101" pitchFamily="34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tx1"/>
          </a:solidFill>
          <a:latin typeface="NanumSquareOTF" panose="020B0600000101010101" pitchFamily="34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tx1"/>
          </a:solidFill>
          <a:latin typeface="NanumSquareOTF" panose="020B0600000101010101" pitchFamily="34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svg"/><Relationship Id="rId7" Type="http://schemas.openxmlformats.org/officeDocument/2006/relationships/image" Target="../media/image69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Relationship Id="rId9" Type="http://schemas.openxmlformats.org/officeDocument/2006/relationships/image" Target="../media/image71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svg"/><Relationship Id="rId7" Type="http://schemas.openxmlformats.org/officeDocument/2006/relationships/image" Target="../media/image77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1.svg"/><Relationship Id="rId5" Type="http://schemas.openxmlformats.org/officeDocument/2006/relationships/image" Target="../media/image75.sv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82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7.png"/><Relationship Id="rId21" Type="http://schemas.openxmlformats.org/officeDocument/2006/relationships/image" Target="../media/image102.svg"/><Relationship Id="rId42" Type="http://schemas.openxmlformats.org/officeDocument/2006/relationships/image" Target="../media/image121.png"/><Relationship Id="rId47" Type="http://schemas.openxmlformats.org/officeDocument/2006/relationships/image" Target="../media/image126.svg"/><Relationship Id="rId63" Type="http://schemas.openxmlformats.org/officeDocument/2006/relationships/image" Target="../media/image142.svg"/><Relationship Id="rId68" Type="http://schemas.openxmlformats.org/officeDocument/2006/relationships/image" Target="../media/image147.png"/><Relationship Id="rId7" Type="http://schemas.openxmlformats.org/officeDocument/2006/relationships/image" Target="../media/image88.svg"/><Relationship Id="rId2" Type="http://schemas.openxmlformats.org/officeDocument/2006/relationships/image" Target="../media/image83.png"/><Relationship Id="rId16" Type="http://schemas.openxmlformats.org/officeDocument/2006/relationships/image" Target="../media/image97.png"/><Relationship Id="rId29" Type="http://schemas.openxmlformats.org/officeDocument/2006/relationships/image" Target="../media/image110.svg"/><Relationship Id="rId11" Type="http://schemas.openxmlformats.org/officeDocument/2006/relationships/image" Target="../media/image92.svg"/><Relationship Id="rId24" Type="http://schemas.openxmlformats.org/officeDocument/2006/relationships/image" Target="../media/image105.png"/><Relationship Id="rId32" Type="http://schemas.openxmlformats.org/officeDocument/2006/relationships/image" Target="../media/image113.png"/><Relationship Id="rId37" Type="http://schemas.openxmlformats.org/officeDocument/2006/relationships/image" Target="../media/image118.svg"/><Relationship Id="rId40" Type="http://schemas.openxmlformats.org/officeDocument/2006/relationships/image" Target="../media/image119.png"/><Relationship Id="rId45" Type="http://schemas.openxmlformats.org/officeDocument/2006/relationships/image" Target="../media/image124.svg"/><Relationship Id="rId53" Type="http://schemas.openxmlformats.org/officeDocument/2006/relationships/image" Target="../media/image132.svg"/><Relationship Id="rId58" Type="http://schemas.openxmlformats.org/officeDocument/2006/relationships/image" Target="../media/image137.png"/><Relationship Id="rId66" Type="http://schemas.openxmlformats.org/officeDocument/2006/relationships/image" Target="../media/image145.png"/><Relationship Id="rId5" Type="http://schemas.openxmlformats.org/officeDocument/2006/relationships/image" Target="../media/image86.svg"/><Relationship Id="rId61" Type="http://schemas.openxmlformats.org/officeDocument/2006/relationships/image" Target="../media/image140.svg"/><Relationship Id="rId19" Type="http://schemas.openxmlformats.org/officeDocument/2006/relationships/image" Target="../media/image100.svg"/><Relationship Id="rId14" Type="http://schemas.openxmlformats.org/officeDocument/2006/relationships/image" Target="../media/image95.png"/><Relationship Id="rId22" Type="http://schemas.openxmlformats.org/officeDocument/2006/relationships/image" Target="../media/image103.png"/><Relationship Id="rId27" Type="http://schemas.openxmlformats.org/officeDocument/2006/relationships/image" Target="../media/image108.svg"/><Relationship Id="rId30" Type="http://schemas.openxmlformats.org/officeDocument/2006/relationships/image" Target="../media/image111.png"/><Relationship Id="rId35" Type="http://schemas.openxmlformats.org/officeDocument/2006/relationships/image" Target="../media/image116.svg"/><Relationship Id="rId43" Type="http://schemas.openxmlformats.org/officeDocument/2006/relationships/image" Target="../media/image122.svg"/><Relationship Id="rId48" Type="http://schemas.openxmlformats.org/officeDocument/2006/relationships/image" Target="../media/image127.png"/><Relationship Id="rId56" Type="http://schemas.openxmlformats.org/officeDocument/2006/relationships/image" Target="../media/image135.png"/><Relationship Id="rId64" Type="http://schemas.openxmlformats.org/officeDocument/2006/relationships/image" Target="../media/image143.png"/><Relationship Id="rId69" Type="http://schemas.openxmlformats.org/officeDocument/2006/relationships/image" Target="../media/image148.svg"/><Relationship Id="rId8" Type="http://schemas.openxmlformats.org/officeDocument/2006/relationships/image" Target="../media/image89.png"/><Relationship Id="rId51" Type="http://schemas.openxmlformats.org/officeDocument/2006/relationships/image" Target="../media/image130.svg"/><Relationship Id="rId3" Type="http://schemas.openxmlformats.org/officeDocument/2006/relationships/image" Target="../media/image84.svg"/><Relationship Id="rId12" Type="http://schemas.openxmlformats.org/officeDocument/2006/relationships/image" Target="../media/image93.png"/><Relationship Id="rId17" Type="http://schemas.openxmlformats.org/officeDocument/2006/relationships/image" Target="../media/image98.svg"/><Relationship Id="rId25" Type="http://schemas.openxmlformats.org/officeDocument/2006/relationships/image" Target="../media/image106.svg"/><Relationship Id="rId33" Type="http://schemas.openxmlformats.org/officeDocument/2006/relationships/image" Target="../media/image114.svg"/><Relationship Id="rId38" Type="http://schemas.openxmlformats.org/officeDocument/2006/relationships/image" Target="../media/image2.png"/><Relationship Id="rId46" Type="http://schemas.openxmlformats.org/officeDocument/2006/relationships/image" Target="../media/image125.png"/><Relationship Id="rId59" Type="http://schemas.openxmlformats.org/officeDocument/2006/relationships/image" Target="../media/image138.svg"/><Relationship Id="rId67" Type="http://schemas.openxmlformats.org/officeDocument/2006/relationships/image" Target="../media/image146.svg"/><Relationship Id="rId20" Type="http://schemas.openxmlformats.org/officeDocument/2006/relationships/image" Target="../media/image101.png"/><Relationship Id="rId41" Type="http://schemas.openxmlformats.org/officeDocument/2006/relationships/image" Target="../media/image120.svg"/><Relationship Id="rId54" Type="http://schemas.openxmlformats.org/officeDocument/2006/relationships/image" Target="../media/image133.png"/><Relationship Id="rId6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15" Type="http://schemas.openxmlformats.org/officeDocument/2006/relationships/image" Target="../media/image96.svg"/><Relationship Id="rId23" Type="http://schemas.openxmlformats.org/officeDocument/2006/relationships/image" Target="../media/image104.svg"/><Relationship Id="rId28" Type="http://schemas.openxmlformats.org/officeDocument/2006/relationships/image" Target="../media/image109.png"/><Relationship Id="rId36" Type="http://schemas.openxmlformats.org/officeDocument/2006/relationships/image" Target="../media/image117.png"/><Relationship Id="rId49" Type="http://schemas.openxmlformats.org/officeDocument/2006/relationships/image" Target="../media/image128.svg"/><Relationship Id="rId57" Type="http://schemas.openxmlformats.org/officeDocument/2006/relationships/image" Target="../media/image136.svg"/><Relationship Id="rId10" Type="http://schemas.openxmlformats.org/officeDocument/2006/relationships/image" Target="../media/image91.png"/><Relationship Id="rId31" Type="http://schemas.openxmlformats.org/officeDocument/2006/relationships/image" Target="../media/image112.svg"/><Relationship Id="rId44" Type="http://schemas.openxmlformats.org/officeDocument/2006/relationships/image" Target="../media/image123.png"/><Relationship Id="rId52" Type="http://schemas.openxmlformats.org/officeDocument/2006/relationships/image" Target="../media/image131.png"/><Relationship Id="rId60" Type="http://schemas.openxmlformats.org/officeDocument/2006/relationships/image" Target="../media/image139.png"/><Relationship Id="rId65" Type="http://schemas.openxmlformats.org/officeDocument/2006/relationships/image" Target="../media/image144.svg"/><Relationship Id="rId4" Type="http://schemas.openxmlformats.org/officeDocument/2006/relationships/image" Target="../media/image85.png"/><Relationship Id="rId9" Type="http://schemas.openxmlformats.org/officeDocument/2006/relationships/image" Target="../media/image90.svg"/><Relationship Id="rId13" Type="http://schemas.openxmlformats.org/officeDocument/2006/relationships/image" Target="../media/image94.svg"/><Relationship Id="rId18" Type="http://schemas.openxmlformats.org/officeDocument/2006/relationships/image" Target="../media/image99.png"/><Relationship Id="rId39" Type="http://schemas.openxmlformats.org/officeDocument/2006/relationships/image" Target="../media/image3.svg"/><Relationship Id="rId34" Type="http://schemas.openxmlformats.org/officeDocument/2006/relationships/image" Target="../media/image115.png"/><Relationship Id="rId50" Type="http://schemas.openxmlformats.org/officeDocument/2006/relationships/image" Target="../media/image129.png"/><Relationship Id="rId55" Type="http://schemas.openxmlformats.org/officeDocument/2006/relationships/image" Target="../media/image13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3598557"/>
            <a:ext cx="3130363" cy="0"/>
          </a:xfrm>
          <a:prstGeom prst="line">
            <a:avLst/>
          </a:prstGeom>
          <a:ln w="22860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23435" b="47005"/>
          <a:stretch>
            <a:fillRect/>
          </a:stretch>
        </p:blipFill>
        <p:spPr>
          <a:xfrm>
            <a:off x="1028700" y="5013170"/>
            <a:ext cx="16230600" cy="319839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1232112"/>
            <a:ext cx="16230600" cy="185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28"/>
              </a:lnSpc>
            </a:pPr>
            <a:r>
              <a:rPr lang="en-US" sz="6600" spc="-310" dirty="0" err="1">
                <a:solidFill>
                  <a:srgbClr val="FF3A21"/>
                </a:solidFill>
                <a:latin typeface="NanumSquareOTF" panose="020B0600000101010101" pitchFamily="34" charset="-127"/>
                <a:ea typeface="NanumSquareOTF 1"/>
              </a:rPr>
              <a:t>기상</a:t>
            </a:r>
            <a:r>
              <a:rPr lang="en-US" sz="6600" spc="-310" dirty="0">
                <a:solidFill>
                  <a:srgbClr val="FF3A21"/>
                </a:solidFill>
                <a:latin typeface="NanumSquareOTF" panose="020B0600000101010101" pitchFamily="34" charset="-127"/>
                <a:ea typeface="NanumSquareOTF 1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NanumSquareOTF" panose="020B0600000101010101" pitchFamily="34" charset="-127"/>
                <a:ea typeface="NanumSquareOTF 1"/>
              </a:rPr>
              <a:t>자료를</a:t>
            </a:r>
            <a:r>
              <a:rPr lang="en-US" sz="6600" spc="-310" dirty="0">
                <a:solidFill>
                  <a:srgbClr val="FF3A21"/>
                </a:solidFill>
                <a:latin typeface="NanumSquareOTF" panose="020B0600000101010101" pitchFamily="34" charset="-127"/>
                <a:ea typeface="NanumSquareOTF 1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NanumSquareOTF" panose="020B0600000101010101" pitchFamily="34" charset="-127"/>
                <a:ea typeface="NanumSquareOTF 1"/>
              </a:rPr>
              <a:t>이용한</a:t>
            </a:r>
            <a:r>
              <a:rPr lang="en-US" sz="6600" spc="-310" dirty="0">
                <a:solidFill>
                  <a:srgbClr val="FF3A21"/>
                </a:solidFill>
                <a:latin typeface="NanumSquareOTF" panose="020B0600000101010101" pitchFamily="34" charset="-127"/>
                <a:ea typeface="NanumSquareOTF 1"/>
              </a:rPr>
              <a:t> </a:t>
            </a:r>
          </a:p>
          <a:p>
            <a:pPr>
              <a:lnSpc>
                <a:spcPts val="7128"/>
              </a:lnSpc>
            </a:pPr>
            <a:r>
              <a:rPr lang="en-US" sz="6600" spc="-310" dirty="0" err="1">
                <a:solidFill>
                  <a:srgbClr val="FF3A21"/>
                </a:solidFill>
                <a:latin typeface="NanumSquareOTF" panose="020B0600000101010101" pitchFamily="34" charset="-127"/>
                <a:ea typeface="NanumSquareOTF 1"/>
              </a:rPr>
              <a:t>태양광</a:t>
            </a:r>
            <a:r>
              <a:rPr lang="en-US" sz="6600" spc="-310" dirty="0">
                <a:solidFill>
                  <a:srgbClr val="FF3A21"/>
                </a:solidFill>
                <a:latin typeface="NanumSquareOTF" panose="020B0600000101010101" pitchFamily="34" charset="-127"/>
                <a:ea typeface="NanumSquareOTF 1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NanumSquareOTF" panose="020B0600000101010101" pitchFamily="34" charset="-127"/>
                <a:ea typeface="NanumSquareOTF 1"/>
              </a:rPr>
              <a:t>발전</a:t>
            </a:r>
            <a:r>
              <a:rPr lang="en-US" sz="6600" spc="-310" dirty="0">
                <a:solidFill>
                  <a:srgbClr val="FF3A21"/>
                </a:solidFill>
                <a:latin typeface="NanumSquareOTF" panose="020B0600000101010101" pitchFamily="34" charset="-127"/>
                <a:ea typeface="NanumSquareOTF 1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NanumSquareOTF" panose="020B0600000101010101" pitchFamily="34" charset="-127"/>
                <a:ea typeface="NanumSquareOTF 1"/>
              </a:rPr>
              <a:t>예측</a:t>
            </a:r>
            <a:r>
              <a:rPr lang="en-US" sz="6600" spc="-310" dirty="0">
                <a:solidFill>
                  <a:srgbClr val="FF3A21"/>
                </a:solidFill>
                <a:latin typeface="NanumSquareOTF" panose="020B0600000101010101" pitchFamily="34" charset="-127"/>
                <a:ea typeface="NanumSquareOTF 1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NanumSquareOTF" panose="020B0600000101010101" pitchFamily="34" charset="-127"/>
                <a:ea typeface="NanumSquareOTF 1"/>
              </a:rPr>
              <a:t>모델</a:t>
            </a:r>
            <a:r>
              <a:rPr lang="en-US" sz="6600" spc="-310" dirty="0">
                <a:solidFill>
                  <a:srgbClr val="FF3A21"/>
                </a:solidFill>
                <a:latin typeface="NanumSquareOTF" panose="020B0600000101010101" pitchFamily="34" charset="-127"/>
                <a:ea typeface="NanumSquareOTF 1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NanumSquareOTF" panose="020B0600000101010101" pitchFamily="34" charset="-127"/>
                <a:ea typeface="NanumSquareOTF 1"/>
              </a:rPr>
              <a:t>설계</a:t>
            </a:r>
            <a:endParaRPr lang="en-US" sz="6600" spc="-310" dirty="0">
              <a:solidFill>
                <a:srgbClr val="FF3A21"/>
              </a:solidFill>
              <a:latin typeface="NanumSquareOTF" panose="020B0600000101010101" pitchFamily="34" charset="-127"/>
              <a:ea typeface="NanumSquareOTF 1"/>
            </a:endParaRPr>
          </a:p>
        </p:txBody>
      </p:sp>
      <p:sp>
        <p:nvSpPr>
          <p:cNvPr id="5" name="TextBox 5"/>
          <p:cNvSpPr txBox="1"/>
          <p:nvPr/>
        </p:nvSpPr>
        <p:spPr>
          <a:xfrm rot="17453">
            <a:off x="11101915" y="9141819"/>
            <a:ext cx="6156484" cy="456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49"/>
              </a:lnSpc>
            </a:pPr>
            <a:r>
              <a:rPr lang="en-US" sz="2499" dirty="0" err="1">
                <a:solidFill>
                  <a:srgbClr val="FF7441"/>
                </a:solidFill>
                <a:latin typeface="NanumSquareOTF" panose="020B0600000101010101" pitchFamily="34" charset="-127"/>
                <a:ea typeface="NanumSquareOTF 1 Bold"/>
              </a:rPr>
              <a:t>강주영</a:t>
            </a:r>
            <a:r>
              <a:rPr lang="en-US" sz="2499" dirty="0">
                <a:solidFill>
                  <a:srgbClr val="FF7441"/>
                </a:solidFill>
                <a:latin typeface="NanumSquareOTF" panose="020B0600000101010101" pitchFamily="34" charset="-127"/>
                <a:ea typeface="NanumSquareOTF 1 Bold"/>
              </a:rPr>
              <a:t>, </a:t>
            </a:r>
            <a:r>
              <a:rPr lang="en-US" sz="2499" dirty="0" err="1">
                <a:solidFill>
                  <a:srgbClr val="FF7441"/>
                </a:solidFill>
                <a:latin typeface="NanumSquareOTF" panose="020B0600000101010101" pitchFamily="34" charset="-127"/>
                <a:ea typeface="NanumSquareOTF 1 Bold"/>
              </a:rPr>
              <a:t>고아름</a:t>
            </a:r>
            <a:r>
              <a:rPr lang="en-US" sz="2499" dirty="0">
                <a:solidFill>
                  <a:srgbClr val="FF7441"/>
                </a:solidFill>
                <a:latin typeface="NanumSquareOTF" panose="020B0600000101010101" pitchFamily="34" charset="-127"/>
                <a:ea typeface="NanumSquareOTF 1 Bold"/>
              </a:rPr>
              <a:t>, </a:t>
            </a:r>
            <a:r>
              <a:rPr lang="en-US" sz="2499" dirty="0" err="1">
                <a:solidFill>
                  <a:srgbClr val="FF7441"/>
                </a:solidFill>
                <a:latin typeface="NanumSquareOTF" panose="020B0600000101010101" pitchFamily="34" charset="-127"/>
                <a:ea typeface="NanumSquareOTF 1 Bold"/>
              </a:rPr>
              <a:t>김윤희</a:t>
            </a:r>
            <a:r>
              <a:rPr lang="en-US" sz="2499" dirty="0">
                <a:solidFill>
                  <a:srgbClr val="FF7441"/>
                </a:solidFill>
                <a:latin typeface="NanumSquareOTF" panose="020B0600000101010101" pitchFamily="34" charset="-127"/>
                <a:ea typeface="NanumSquareOTF 1 Bold"/>
              </a:rPr>
              <a:t>, </a:t>
            </a:r>
            <a:r>
              <a:rPr lang="en-US" sz="2499" dirty="0" err="1">
                <a:solidFill>
                  <a:srgbClr val="FF7441"/>
                </a:solidFill>
                <a:latin typeface="NanumSquareOTF" panose="020B0600000101010101" pitchFamily="34" charset="-127"/>
                <a:ea typeface="NanumSquareOTF 1 Bold"/>
              </a:rPr>
              <a:t>유화영</a:t>
            </a:r>
            <a:endParaRPr lang="en-US" sz="2499" dirty="0">
              <a:solidFill>
                <a:srgbClr val="FF7441"/>
              </a:solidFill>
              <a:latin typeface="NanumSquareOTF" panose="020B0600000101010101" pitchFamily="34" charset="-127"/>
              <a:ea typeface="NanumSquareOTF 1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834565" y="9210675"/>
            <a:ext cx="2324499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74"/>
              </a:lnSpc>
            </a:pPr>
            <a:r>
              <a:rPr lang="en-US" sz="2499" spc="307" dirty="0">
                <a:solidFill>
                  <a:srgbClr val="FF5F24"/>
                </a:solidFill>
                <a:latin typeface="NanumSquareOTF 1"/>
              </a:rPr>
              <a:t>1조 </a:t>
            </a:r>
            <a:r>
              <a:rPr lang="en-US" sz="2499" spc="307" dirty="0" err="1">
                <a:solidFill>
                  <a:srgbClr val="FF5F24"/>
                </a:solidFill>
                <a:latin typeface="NanumSquareOTF" panose="020B0600000101010101" pitchFamily="34" charset="-127"/>
                <a:ea typeface="NanumSquareOTF 1"/>
              </a:rPr>
              <a:t>솔라시도</a:t>
            </a:r>
            <a:endParaRPr lang="en-US" sz="2499" spc="307" dirty="0">
              <a:solidFill>
                <a:srgbClr val="FF5F24"/>
              </a:solidFill>
              <a:latin typeface="NanumSquareOTF" panose="020B0600000101010101" pitchFamily="34" charset="-127"/>
              <a:ea typeface="NanumSquareOTF 1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8700" y="9064470"/>
            <a:ext cx="759135" cy="759135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13706"/>
            <a:ext cx="357013" cy="1086030"/>
          </a:xfrm>
          <a:prstGeom prst="rect">
            <a:avLst/>
          </a:prstGeom>
          <a:solidFill>
            <a:srgbClr val="FF3A21"/>
          </a:solidFill>
        </p:spPr>
      </p:sp>
      <p:grpSp>
        <p:nvGrpSpPr>
          <p:cNvPr id="4" name="Group 4"/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FF3A21"/>
                  </a:solidFill>
                  <a:latin typeface="NanumSquareOTF 2"/>
                </a:rPr>
                <a:t>01. 프로젝트 개요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태양광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발전에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영향을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미치는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요소</a:t>
              </a:r>
              <a:endParaRPr lang="en-US" sz="3500" b="1" dirty="0">
                <a:solidFill>
                  <a:srgbClr val="FF3A21"/>
                </a:solidFill>
                <a:latin typeface="NanumSquareOTF Bold" panose="020B0600000101010101" pitchFamily="34" charset="-127"/>
                <a:ea typeface="NanumSquareOTF 1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75593" y="8595937"/>
            <a:ext cx="8618458" cy="323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차왕철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, </a:t>
            </a:r>
            <a:r>
              <a:rPr lang="en-US" sz="18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(2015), </a:t>
            </a:r>
            <a:r>
              <a:rPr lang="en-US" sz="18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태양광발전에</a:t>
            </a:r>
            <a:r>
              <a:rPr lang="en-US" sz="18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영향을</a:t>
            </a:r>
            <a:r>
              <a:rPr lang="en-US" sz="18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미치는</a:t>
            </a:r>
            <a:r>
              <a:rPr lang="en-US" sz="18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요소</a:t>
            </a:r>
            <a:r>
              <a:rPr lang="en-US" sz="18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분석을</a:t>
            </a:r>
            <a:r>
              <a:rPr lang="en-US" sz="18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통한</a:t>
            </a:r>
            <a:r>
              <a:rPr lang="en-US" sz="18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연간</a:t>
            </a:r>
            <a:r>
              <a:rPr lang="en-US" sz="18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발전량</a:t>
            </a:r>
            <a:r>
              <a:rPr lang="en-US" sz="18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예측에</a:t>
            </a:r>
            <a:r>
              <a:rPr lang="en-US" sz="18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관한</a:t>
            </a:r>
            <a:r>
              <a:rPr lang="en-US" sz="18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연구</a:t>
            </a:r>
            <a:endParaRPr lang="en-US" sz="1800" dirty="0">
              <a:solidFill>
                <a:srgbClr val="000000"/>
              </a:solidFill>
              <a:latin typeface="NanumSquareOTF" panose="020B0600000101010101" pitchFamily="34" charset="-127"/>
              <a:ea typeface="NanumSquareOTF 2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A070A6D-7155-0946-8B33-EA578D5C2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BA95163-5C20-E64F-8574-6AF6EACB6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3E46657E-D058-D545-9BDE-FFCD6ACE5630}"/>
              </a:ext>
            </a:extLst>
          </p:cNvPr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DA29F7C3-F937-1F44-A40D-50D41235F4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496345"/>
              </p:ext>
            </p:extLst>
          </p:nvPr>
        </p:nvGraphicFramePr>
        <p:xfrm>
          <a:off x="3687173" y="2171700"/>
          <a:ext cx="10913653" cy="56886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014">
                  <a:extLst>
                    <a:ext uri="{9D8B030D-6E8A-4147-A177-3AD203B41FA5}">
                      <a16:colId xmlns:a16="http://schemas.microsoft.com/office/drawing/2014/main" val="1843526841"/>
                    </a:ext>
                  </a:extLst>
                </a:gridCol>
                <a:gridCol w="8041639">
                  <a:extLst>
                    <a:ext uri="{9D8B030D-6E8A-4147-A177-3AD203B41FA5}">
                      <a16:colId xmlns:a16="http://schemas.microsoft.com/office/drawing/2014/main" val="2143930563"/>
                    </a:ext>
                  </a:extLst>
                </a:gridCol>
              </a:tblGrid>
              <a:tr h="5921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i="0" dirty="0">
                          <a:solidFill>
                            <a:schemeClr val="tx1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i="0" dirty="0">
                          <a:solidFill>
                            <a:schemeClr val="tx1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태양광 발전에 영향을 미치는 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4613544"/>
                  </a:ext>
                </a:extLst>
              </a:tr>
              <a:tr h="91344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기상요소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태양광 발전에 직접 영향을 미치는 기상요소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  <a:p>
                      <a:pPr latinLnBrk="1"/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(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일사량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일조시간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운량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강우량 등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)</a:t>
                      </a:r>
                      <a:endParaRPr lang="ko-KR" altLang="en-US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09081"/>
                  </a:ext>
                </a:extLst>
              </a:tr>
              <a:tr h="91344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태양전지의 효율에 영향을 미치는 요서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  <a:p>
                      <a:pPr latinLnBrk="1"/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(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온도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풍속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황사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미세먼지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연무 등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)</a:t>
                      </a:r>
                      <a:endParaRPr lang="ko-KR" altLang="en-US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432461"/>
                  </a:ext>
                </a:extLst>
              </a:tr>
              <a:tr h="9134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지리요소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태양광 발전 설비의 설치위치 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  <a:p>
                      <a:pPr latinLnBrk="1"/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(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위도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해발높이 등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)</a:t>
                      </a:r>
                      <a:endParaRPr lang="ko-KR" altLang="en-US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25614"/>
                  </a:ext>
                </a:extLst>
              </a:tr>
              <a:tr h="91344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설비요소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모듈의 설치형태 및 설치 각도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  <a:p>
                      <a:pPr latinLnBrk="1"/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(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고정형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고정가변형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추적형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)</a:t>
                      </a:r>
                      <a:endParaRPr lang="ko-KR" altLang="en-US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655333"/>
                  </a:ext>
                </a:extLst>
              </a:tr>
              <a:tr h="91344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발전설비의 효율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  <a:p>
                      <a:pPr latinLnBrk="1"/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(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변압기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인버터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모듈 등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)</a:t>
                      </a:r>
                      <a:endParaRPr lang="ko-KR" altLang="en-US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5378558"/>
                  </a:ext>
                </a:extLst>
              </a:tr>
              <a:tr h="529218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선로손실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전압강하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유지보수 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68092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13706"/>
            <a:ext cx="357013" cy="1086030"/>
          </a:xfrm>
          <a:prstGeom prst="rect">
            <a:avLst/>
          </a:prstGeom>
          <a:solidFill>
            <a:srgbClr val="FF3A21"/>
          </a:solidFill>
        </p:spPr>
      </p:sp>
      <p:grpSp>
        <p:nvGrpSpPr>
          <p:cNvPr id="4" name="Group 4"/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FF3A21"/>
                  </a:solidFill>
                  <a:latin typeface="NanumSquareOTF 2"/>
                </a:rPr>
                <a:t>01. 프로젝트 개요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태양광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발전에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영향을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미치는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요소</a:t>
              </a:r>
              <a:endParaRPr lang="en-US" sz="3500" b="1" dirty="0">
                <a:solidFill>
                  <a:srgbClr val="FF3A21"/>
                </a:solidFill>
                <a:latin typeface="NanumSquareOTF Bold" panose="020B0600000101010101" pitchFamily="34" charset="-127"/>
                <a:ea typeface="NanumSquareOTF 1"/>
              </a:endParaRPr>
            </a:p>
          </p:txBody>
        </p:sp>
      </p:grp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A070A6D-7155-0946-8B33-EA578D5C2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BA95163-5C20-E64F-8574-6AF6EACB6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3E46657E-D058-D545-9BDE-FFCD6ACE5630}"/>
              </a:ext>
            </a:extLst>
          </p:cNvPr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A742B5-F652-BA46-BCE0-967559425D6D}"/>
              </a:ext>
            </a:extLst>
          </p:cNvPr>
          <p:cNvSpPr txBox="1"/>
          <p:nvPr/>
        </p:nvSpPr>
        <p:spPr>
          <a:xfrm>
            <a:off x="1048171" y="7892765"/>
            <a:ext cx="8073836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1) </a:t>
            </a:r>
            <a:r>
              <a:rPr lang="ko-KR" altLang="en-US" sz="13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이기현</a:t>
            </a:r>
            <a:r>
              <a:rPr lang="en-US" altLang="ko-KR" sz="13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13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이건주</a:t>
            </a:r>
            <a:r>
              <a:rPr lang="en-US" altLang="ko-KR" sz="13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13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강성우</a:t>
            </a:r>
            <a:r>
              <a:rPr lang="en-US" altLang="ko-KR" sz="13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r>
              <a:rPr lang="ko-KR" altLang="en-US" sz="13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태양광 에너지의 효율적인 생산을 위한 발전소 </a:t>
            </a:r>
            <a:r>
              <a:rPr lang="ko-KR" altLang="en-US" sz="13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입지분석과</a:t>
            </a:r>
            <a:r>
              <a:rPr lang="ko-KR" altLang="en-US" sz="13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선정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D70EE6-A772-4248-92EC-1F85185B90B4}"/>
              </a:ext>
            </a:extLst>
          </p:cNvPr>
          <p:cNvSpPr txBox="1"/>
          <p:nvPr/>
        </p:nvSpPr>
        <p:spPr>
          <a:xfrm>
            <a:off x="1046285" y="8246269"/>
            <a:ext cx="777439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2) </a:t>
            </a:r>
            <a:r>
              <a:rPr lang="ko-KR" altLang="en-US" sz="13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박상미</a:t>
            </a:r>
            <a:r>
              <a:rPr lang="en-US" altLang="ko-KR" sz="13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  </a:t>
            </a:r>
            <a:r>
              <a:rPr lang="ko-KR" altLang="en-US" sz="13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국내의 시간에 따른 수평면전일사량 </a:t>
            </a:r>
            <a:r>
              <a:rPr lang="ko-KR" altLang="en-US" sz="13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상관식</a:t>
            </a:r>
            <a:r>
              <a:rPr lang="ko-KR" altLang="en-US" sz="13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제안 및 정확성 평가</a:t>
            </a:r>
            <a:r>
              <a:rPr lang="en-US" altLang="ko-KR" sz="13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(II)</a:t>
            </a:r>
            <a:endParaRPr lang="ko-KR" altLang="en-US" sz="13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383000-A355-F647-A2BE-C7B1CE4981DF}"/>
              </a:ext>
            </a:extLst>
          </p:cNvPr>
          <p:cNvSpPr txBox="1"/>
          <p:nvPr/>
        </p:nvSpPr>
        <p:spPr>
          <a:xfrm>
            <a:off x="1048172" y="8582535"/>
            <a:ext cx="807383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3) </a:t>
            </a:r>
            <a:r>
              <a:rPr lang="ko-KR" altLang="en-US" sz="13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차왕철</a:t>
            </a:r>
            <a:r>
              <a:rPr lang="en-US" altLang="ko-KR" sz="13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r>
              <a:rPr lang="ko-KR" altLang="en-US" sz="13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태양광발전에 영향을 미치는 요소 분석을 통한 연간 발전량 예측에 관한 연구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04FCBE4-EF6F-1F43-A870-156231B6476E}"/>
              </a:ext>
            </a:extLst>
          </p:cNvPr>
          <p:cNvGrpSpPr/>
          <p:nvPr/>
        </p:nvGrpSpPr>
        <p:grpSpPr>
          <a:xfrm>
            <a:off x="3581400" y="2795812"/>
            <a:ext cx="11434646" cy="3700271"/>
            <a:chOff x="2433754" y="2129025"/>
            <a:chExt cx="9215622" cy="3007256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85FBBFE-E94E-5C49-B00B-8FD35991A6F5}"/>
                </a:ext>
              </a:extLst>
            </p:cNvPr>
            <p:cNvSpPr/>
            <p:nvPr/>
          </p:nvSpPr>
          <p:spPr>
            <a:xfrm>
              <a:off x="2433754" y="2987587"/>
              <a:ext cx="1722268" cy="172226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SquareOTF" panose="020B0600000101010101" pitchFamily="34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437B720-0051-E94B-80B3-B2845206369A}"/>
                </a:ext>
              </a:extLst>
            </p:cNvPr>
            <p:cNvSpPr txBox="1"/>
            <p:nvPr/>
          </p:nvSpPr>
          <p:spPr>
            <a:xfrm>
              <a:off x="4648200" y="2307087"/>
              <a:ext cx="5262256" cy="3001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설비적</a:t>
              </a:r>
              <a:r>
                <a:rPr lang="ko-KR" altLang="en-US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요소  </a:t>
              </a:r>
              <a:r>
                <a:rPr lang="en-US" altLang="ko-KR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| </a:t>
              </a:r>
              <a:r>
                <a:rPr lang="ko-KR" altLang="en-US" dirty="0">
                  <a:latin typeface="NanumSquareOTF" panose="020B0600000101010101" pitchFamily="34" charset="-127"/>
                </a:rPr>
                <a:t>기기의 노후</a:t>
              </a:r>
              <a:r>
                <a:rPr lang="en-US" altLang="ko-KR" dirty="0">
                  <a:latin typeface="NanumSquareOTF" panose="020B0600000101010101" pitchFamily="34" charset="-127"/>
                </a:rPr>
                <a:t>, </a:t>
              </a:r>
              <a:r>
                <a:rPr lang="ko-KR" altLang="en-US" dirty="0">
                  <a:latin typeface="NanumSquareOTF" panose="020B0600000101010101" pitchFamily="34" charset="-127"/>
                </a:rPr>
                <a:t>기기의 관리 상태</a:t>
              </a:r>
              <a:r>
                <a:rPr lang="en-US" altLang="ko-KR" dirty="0">
                  <a:latin typeface="NanumSquareOTF" panose="020B0600000101010101" pitchFamily="34" charset="-127"/>
                </a:rPr>
                <a:t>, </a:t>
              </a:r>
              <a:r>
                <a:rPr lang="ko-KR" altLang="en-US" dirty="0">
                  <a:latin typeface="NanumSquareOTF" panose="020B0600000101010101" pitchFamily="34" charset="-127"/>
                </a:rPr>
                <a:t>모듈의 설치 형태</a:t>
              </a: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A08CEB48-D3E4-7F47-9BDF-93E6BC874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288" y="3236471"/>
              <a:ext cx="1219200" cy="121920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AA2B4C9-8C9A-C54A-A386-DA11515CB616}"/>
                </a:ext>
              </a:extLst>
            </p:cNvPr>
            <p:cNvSpPr txBox="1"/>
            <p:nvPr/>
          </p:nvSpPr>
          <p:spPr>
            <a:xfrm>
              <a:off x="2577384" y="2558031"/>
              <a:ext cx="1210789" cy="3001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태양광 발전량</a:t>
              </a:r>
            </a:p>
          </p:txBody>
        </p:sp>
        <p:cxnSp>
          <p:nvCxnSpPr>
            <p:cNvPr id="39" name="직선 연결선 25">
              <a:extLst>
                <a:ext uri="{FF2B5EF4-FFF2-40B4-BE49-F238E27FC236}">
                  <a16:creationId xmlns:a16="http://schemas.microsoft.com/office/drawing/2014/main" id="{DEB1C01B-96B1-3747-8ABF-CFF6797B56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2392" y="2694779"/>
              <a:ext cx="588818" cy="54169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27">
              <a:extLst>
                <a:ext uri="{FF2B5EF4-FFF2-40B4-BE49-F238E27FC236}">
                  <a16:creationId xmlns:a16="http://schemas.microsoft.com/office/drawing/2014/main" id="{AC5A3C85-B5D9-3548-8DBE-162FA63375FF}"/>
                </a:ext>
              </a:extLst>
            </p:cNvPr>
            <p:cNvCxnSpPr>
              <a:cxnSpLocks/>
            </p:cNvCxnSpPr>
            <p:nvPr/>
          </p:nvCxnSpPr>
          <p:spPr>
            <a:xfrm>
              <a:off x="4587301" y="2697094"/>
              <a:ext cx="6991016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29">
              <a:extLst>
                <a:ext uri="{FF2B5EF4-FFF2-40B4-BE49-F238E27FC236}">
                  <a16:creationId xmlns:a16="http://schemas.microsoft.com/office/drawing/2014/main" id="{0ECADB1E-930D-F249-BE99-B9AAF575D5E3}"/>
                </a:ext>
              </a:extLst>
            </p:cNvPr>
            <p:cNvCxnSpPr>
              <a:cxnSpLocks/>
            </p:cNvCxnSpPr>
            <p:nvPr/>
          </p:nvCxnSpPr>
          <p:spPr>
            <a:xfrm>
              <a:off x="4729419" y="3562781"/>
              <a:ext cx="691995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30">
              <a:extLst>
                <a:ext uri="{FF2B5EF4-FFF2-40B4-BE49-F238E27FC236}">
                  <a16:creationId xmlns:a16="http://schemas.microsoft.com/office/drawing/2014/main" id="{5544A62D-CD26-7940-8432-9E4BE66E86D8}"/>
                </a:ext>
              </a:extLst>
            </p:cNvPr>
            <p:cNvCxnSpPr>
              <a:cxnSpLocks/>
            </p:cNvCxnSpPr>
            <p:nvPr/>
          </p:nvCxnSpPr>
          <p:spPr>
            <a:xfrm>
              <a:off x="4648200" y="5117718"/>
              <a:ext cx="6919957" cy="1856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DFB5B67-69EC-9647-A42C-466E9054A960}"/>
                </a:ext>
              </a:extLst>
            </p:cNvPr>
            <p:cNvSpPr txBox="1"/>
            <p:nvPr/>
          </p:nvSpPr>
          <p:spPr>
            <a:xfrm>
              <a:off x="4707824" y="3152099"/>
              <a:ext cx="4891475" cy="3001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기후적 요소 </a:t>
              </a:r>
              <a:r>
                <a:rPr lang="en-US" altLang="ko-KR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| </a:t>
              </a:r>
              <a:r>
                <a:rPr lang="ko-KR" altLang="en-US" dirty="0">
                  <a:latin typeface="NanumSquareOTF" panose="020B0600000101010101" pitchFamily="34" charset="-127"/>
                </a:rPr>
                <a:t>공기 분자</a:t>
              </a:r>
              <a:r>
                <a:rPr lang="en-US" altLang="ko-KR" dirty="0">
                  <a:latin typeface="NanumSquareOTF" panose="020B0600000101010101" pitchFamily="34" charset="-127"/>
                </a:rPr>
                <a:t>, </a:t>
              </a:r>
              <a:r>
                <a:rPr lang="ko-KR" altLang="en-US" dirty="0">
                  <a:latin typeface="NanumSquareOTF" panose="020B0600000101010101" pitchFamily="34" charset="-127"/>
                </a:rPr>
                <a:t>먼지</a:t>
              </a:r>
              <a:r>
                <a:rPr lang="en-US" altLang="ko-KR" dirty="0">
                  <a:latin typeface="NanumSquareOTF" panose="020B0600000101010101" pitchFamily="34" charset="-127"/>
                </a:rPr>
                <a:t>, </a:t>
              </a:r>
              <a:r>
                <a:rPr lang="ko-KR" altLang="en-US" dirty="0">
                  <a:latin typeface="NanumSquareOTF" panose="020B0600000101010101" pitchFamily="34" charset="-127"/>
                </a:rPr>
                <a:t>수증기</a:t>
              </a:r>
              <a:r>
                <a:rPr lang="en-US" altLang="ko-KR" dirty="0">
                  <a:latin typeface="NanumSquareOTF" panose="020B0600000101010101" pitchFamily="34" charset="-127"/>
                </a:rPr>
                <a:t>, </a:t>
              </a:r>
              <a:r>
                <a:rPr lang="ko-KR" altLang="en-US" dirty="0">
                  <a:latin typeface="NanumSquareOTF" panose="020B0600000101010101" pitchFamily="34" charset="-127"/>
                </a:rPr>
                <a:t>오염물질</a:t>
              </a:r>
              <a:r>
                <a:rPr lang="en-US" altLang="ko-KR" dirty="0">
                  <a:latin typeface="NanumSquareOTF" panose="020B0600000101010101" pitchFamily="34" charset="-127"/>
                </a:rPr>
                <a:t>, </a:t>
              </a:r>
              <a:r>
                <a:rPr lang="ko-KR" altLang="en-US" dirty="0">
                  <a:latin typeface="NanumSquareOTF" panose="020B0600000101010101" pitchFamily="34" charset="-127"/>
                </a:rPr>
                <a:t>구름</a:t>
              </a:r>
              <a:r>
                <a:rPr lang="en-US" altLang="ko-KR" dirty="0">
                  <a:latin typeface="NanumSquareOTF" panose="020B0600000101010101" pitchFamily="34" charset="-127"/>
                </a:rPr>
                <a:t>, </a:t>
              </a:r>
              <a:r>
                <a:rPr lang="ko-KR" altLang="en-US" dirty="0">
                  <a:latin typeface="NanumSquareOTF" panose="020B0600000101010101" pitchFamily="34" charset="-127"/>
                </a:rPr>
                <a:t>습도</a:t>
              </a:r>
              <a:r>
                <a:rPr lang="en-US" altLang="ko-KR" dirty="0">
                  <a:latin typeface="NanumSquareOTF" panose="020B0600000101010101" pitchFamily="34" charset="-127"/>
                </a:rPr>
                <a:t> </a:t>
              </a:r>
              <a:endParaRPr lang="ko-KR" altLang="en-US" dirty="0">
                <a:latin typeface="NanumSquareOTF" panose="020B0600000101010101" pitchFamily="34" charset="-127"/>
              </a:endParaRPr>
            </a:p>
          </p:txBody>
        </p:sp>
        <p:cxnSp>
          <p:nvCxnSpPr>
            <p:cNvPr id="44" name="직선 연결선 44">
              <a:extLst>
                <a:ext uri="{FF2B5EF4-FFF2-40B4-BE49-F238E27FC236}">
                  <a16:creationId xmlns:a16="http://schemas.microsoft.com/office/drawing/2014/main" id="{A5CE9BDC-3A52-684C-BB63-349BD8B344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2280" y="3559830"/>
              <a:ext cx="437139" cy="153135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EA037DC-7D93-994F-89BF-BA473681A281}"/>
                </a:ext>
              </a:extLst>
            </p:cNvPr>
            <p:cNvSpPr txBox="1"/>
            <p:nvPr/>
          </p:nvSpPr>
          <p:spPr>
            <a:xfrm>
              <a:off x="4707824" y="4766949"/>
              <a:ext cx="3190014" cy="3001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환경적 요소 </a:t>
              </a:r>
              <a:r>
                <a:rPr lang="en-US" altLang="ko-KR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| </a:t>
              </a:r>
              <a:r>
                <a:rPr lang="ko-KR" altLang="en-US" dirty="0" err="1">
                  <a:latin typeface="NanumSquareOTF" panose="020B0600000101010101" pitchFamily="34" charset="-127"/>
                </a:rPr>
                <a:t>음영장애물</a:t>
              </a:r>
              <a:r>
                <a:rPr lang="en-US" altLang="ko-KR" dirty="0">
                  <a:latin typeface="NanumSquareOTF" panose="020B0600000101010101" pitchFamily="34" charset="-127"/>
                </a:rPr>
                <a:t>, </a:t>
              </a:r>
              <a:r>
                <a:rPr lang="ko-KR" altLang="en-US" dirty="0">
                  <a:latin typeface="NanumSquareOTF" panose="020B0600000101010101" pitchFamily="34" charset="-127"/>
                </a:rPr>
                <a:t>새의 분비물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6EB41AB-A948-5F4A-BD2D-65C67ECAC858}"/>
                </a:ext>
              </a:extLst>
            </p:cNvPr>
            <p:cNvSpPr txBox="1"/>
            <p:nvPr/>
          </p:nvSpPr>
          <p:spPr>
            <a:xfrm>
              <a:off x="9536894" y="3017182"/>
              <a:ext cx="247015" cy="206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NanumSquareOTF" panose="020B0600000101010101" pitchFamily="34" charset="-127"/>
                </a:rPr>
                <a:t>1)</a:t>
              </a:r>
              <a:endParaRPr lang="ko-KR" altLang="en-US" sz="1050" dirty="0">
                <a:latin typeface="NanumSquareOTF" panose="020B0600000101010101" pitchFamily="34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2C1207B-3C86-6544-A2C1-1B9334A0E2B4}"/>
                </a:ext>
              </a:extLst>
            </p:cNvPr>
            <p:cNvSpPr txBox="1"/>
            <p:nvPr/>
          </p:nvSpPr>
          <p:spPr>
            <a:xfrm>
              <a:off x="8346962" y="3814841"/>
              <a:ext cx="247015" cy="206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NanumSquareOTF" panose="020B0600000101010101" pitchFamily="34" charset="-127"/>
                </a:rPr>
                <a:t>2)</a:t>
              </a:r>
              <a:endParaRPr lang="ko-KR" altLang="en-US" sz="1050" dirty="0">
                <a:latin typeface="NanumSquareOTF" panose="020B0600000101010101" pitchFamily="34" charset="-127"/>
              </a:endParaRPr>
            </a:p>
          </p:txBody>
        </p:sp>
        <p:cxnSp>
          <p:nvCxnSpPr>
            <p:cNvPr id="48" name="직선 연결선 61">
              <a:extLst>
                <a:ext uri="{FF2B5EF4-FFF2-40B4-BE49-F238E27FC236}">
                  <a16:creationId xmlns:a16="http://schemas.microsoft.com/office/drawing/2014/main" id="{8A3DC6EA-F25C-2745-B71E-4BF8714231B9}"/>
                </a:ext>
              </a:extLst>
            </p:cNvPr>
            <p:cNvCxnSpPr>
              <a:cxnSpLocks/>
            </p:cNvCxnSpPr>
            <p:nvPr/>
          </p:nvCxnSpPr>
          <p:spPr>
            <a:xfrm>
              <a:off x="4223119" y="4145097"/>
              <a:ext cx="435241" cy="17572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63">
              <a:extLst>
                <a:ext uri="{FF2B5EF4-FFF2-40B4-BE49-F238E27FC236}">
                  <a16:creationId xmlns:a16="http://schemas.microsoft.com/office/drawing/2014/main" id="{774818E4-316E-3D42-8C7F-524028E5B0EF}"/>
                </a:ext>
              </a:extLst>
            </p:cNvPr>
            <p:cNvCxnSpPr>
              <a:cxnSpLocks/>
            </p:cNvCxnSpPr>
            <p:nvPr/>
          </p:nvCxnSpPr>
          <p:spPr>
            <a:xfrm>
              <a:off x="4653280" y="4320817"/>
              <a:ext cx="691995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7BBCB1-9B5B-404C-BE07-21E0AAE1A489}"/>
                </a:ext>
              </a:extLst>
            </p:cNvPr>
            <p:cNvSpPr txBox="1"/>
            <p:nvPr/>
          </p:nvSpPr>
          <p:spPr>
            <a:xfrm>
              <a:off x="4707824" y="3929533"/>
              <a:ext cx="3465193" cy="3001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지리적 요소 </a:t>
              </a:r>
              <a:r>
                <a:rPr lang="en-US" altLang="ko-KR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| </a:t>
              </a:r>
              <a:r>
                <a:rPr lang="ko-KR" altLang="en-US" dirty="0">
                  <a:latin typeface="NanumSquareOTF" panose="020B0600000101010101" pitchFamily="34" charset="-127"/>
                </a:rPr>
                <a:t>태양의 위도</a:t>
              </a:r>
              <a:r>
                <a:rPr lang="en-US" altLang="ko-KR" dirty="0">
                  <a:latin typeface="NanumSquareOTF" panose="020B0600000101010101" pitchFamily="34" charset="-127"/>
                </a:rPr>
                <a:t>, </a:t>
              </a:r>
              <a:r>
                <a:rPr lang="ko-KR" altLang="en-US" dirty="0">
                  <a:latin typeface="NanumSquareOTF" panose="020B0600000101010101" pitchFamily="34" charset="-127"/>
                </a:rPr>
                <a:t>경도</a:t>
              </a:r>
              <a:r>
                <a:rPr lang="en-US" altLang="ko-KR" dirty="0">
                  <a:latin typeface="NanumSquareOTF" panose="020B0600000101010101" pitchFamily="34" charset="-127"/>
                </a:rPr>
                <a:t>, </a:t>
              </a:r>
              <a:r>
                <a:rPr lang="ko-KR" altLang="en-US" dirty="0">
                  <a:latin typeface="NanumSquareOTF" panose="020B0600000101010101" pitchFamily="34" charset="-127"/>
                </a:rPr>
                <a:t>해발고도</a:t>
              </a:r>
            </a:p>
          </p:txBody>
        </p:sp>
        <p:cxnSp>
          <p:nvCxnSpPr>
            <p:cNvPr id="51" name="직선 연결선 65">
              <a:extLst>
                <a:ext uri="{FF2B5EF4-FFF2-40B4-BE49-F238E27FC236}">
                  <a16:creationId xmlns:a16="http://schemas.microsoft.com/office/drawing/2014/main" id="{F1286051-C1CB-0B46-99A9-FF5752DACB27}"/>
                </a:ext>
              </a:extLst>
            </p:cNvPr>
            <p:cNvCxnSpPr>
              <a:cxnSpLocks/>
            </p:cNvCxnSpPr>
            <p:nvPr/>
          </p:nvCxnSpPr>
          <p:spPr>
            <a:xfrm>
              <a:off x="3905478" y="4604807"/>
              <a:ext cx="752882" cy="51154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29E72AF-E701-BD40-AD8C-05BFFA58814F}"/>
                </a:ext>
              </a:extLst>
            </p:cNvPr>
            <p:cNvSpPr txBox="1"/>
            <p:nvPr/>
          </p:nvSpPr>
          <p:spPr>
            <a:xfrm>
              <a:off x="10186298" y="2129025"/>
              <a:ext cx="247015" cy="206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NanumSquareOTF" panose="020B0600000101010101" pitchFamily="34" charset="-127"/>
                </a:rPr>
                <a:t>3)</a:t>
              </a:r>
              <a:endParaRPr lang="ko-KR" altLang="en-US" sz="1050" dirty="0">
                <a:latin typeface="NanumSquare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8375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13706"/>
            <a:ext cx="357013" cy="1086030"/>
          </a:xfrm>
          <a:prstGeom prst="rect">
            <a:avLst/>
          </a:prstGeom>
          <a:solidFill>
            <a:srgbClr val="FF3A21"/>
          </a:solidFill>
        </p:spPr>
      </p:sp>
      <p:grpSp>
        <p:nvGrpSpPr>
          <p:cNvPr id="8" name="Group 8"/>
          <p:cNvGrpSpPr/>
          <p:nvPr/>
        </p:nvGrpSpPr>
        <p:grpSpPr>
          <a:xfrm>
            <a:off x="613704" y="232936"/>
            <a:ext cx="11330942" cy="1066800"/>
            <a:chOff x="0" y="0"/>
            <a:chExt cx="15107923" cy="1422400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FF3A21"/>
                  </a:solidFill>
                  <a:latin typeface="NanumSquareOTF 2"/>
                </a:rPr>
                <a:t>02. 프로세싱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데이터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수집</a:t>
              </a:r>
              <a:endParaRPr lang="en-US" sz="3500" b="1" dirty="0">
                <a:solidFill>
                  <a:srgbClr val="FF3A21"/>
                </a:solidFill>
                <a:latin typeface="NanumSquareOTF Bold" panose="020B0600000101010101" pitchFamily="34" charset="-127"/>
                <a:ea typeface="NanumSquareOTF 1"/>
              </a:endParaRPr>
            </a:p>
          </p:txBody>
        </p:sp>
      </p:grp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0AFA12E3-4AE8-E347-A4BE-C883EAFE1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30424F8-9A04-8548-8D85-9829A7DB5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6" name="AutoShape 3">
            <a:extLst>
              <a:ext uri="{FF2B5EF4-FFF2-40B4-BE49-F238E27FC236}">
                <a16:creationId xmlns:a16="http://schemas.microsoft.com/office/drawing/2014/main" id="{4BAD0345-1CAA-BF42-9DC3-42B85856E638}"/>
              </a:ext>
            </a:extLst>
          </p:cNvPr>
          <p:cNvSpPr/>
          <p:nvPr/>
        </p:nvSpPr>
        <p:spPr>
          <a:xfrm>
            <a:off x="1019175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35" name="표 12">
            <a:extLst>
              <a:ext uri="{FF2B5EF4-FFF2-40B4-BE49-F238E27FC236}">
                <a16:creationId xmlns:a16="http://schemas.microsoft.com/office/drawing/2014/main" id="{AC7CE192-8D0A-F744-8AA2-A5B62EE02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748786"/>
              </p:ext>
            </p:extLst>
          </p:nvPr>
        </p:nvGraphicFramePr>
        <p:xfrm>
          <a:off x="1600200" y="2125734"/>
          <a:ext cx="15364384" cy="6035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8868">
                  <a:extLst>
                    <a:ext uri="{9D8B030D-6E8A-4147-A177-3AD203B41FA5}">
                      <a16:colId xmlns:a16="http://schemas.microsoft.com/office/drawing/2014/main" val="1803237053"/>
                    </a:ext>
                  </a:extLst>
                </a:gridCol>
                <a:gridCol w="4202094">
                  <a:extLst>
                    <a:ext uri="{9D8B030D-6E8A-4147-A177-3AD203B41FA5}">
                      <a16:colId xmlns:a16="http://schemas.microsoft.com/office/drawing/2014/main" val="2941979964"/>
                    </a:ext>
                  </a:extLst>
                </a:gridCol>
                <a:gridCol w="7123422">
                  <a:extLst>
                    <a:ext uri="{9D8B030D-6E8A-4147-A177-3AD203B41FA5}">
                      <a16:colId xmlns:a16="http://schemas.microsoft.com/office/drawing/2014/main" val="2799398410"/>
                    </a:ext>
                  </a:extLst>
                </a:gridCol>
              </a:tblGrid>
              <a:tr h="774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i="0" dirty="0">
                          <a:solidFill>
                            <a:schemeClr val="bg1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데이터 출처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i="0" dirty="0">
                          <a:solidFill>
                            <a:schemeClr val="bg1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사용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i="0" dirty="0">
                          <a:solidFill>
                            <a:schemeClr val="bg1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데이터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113673"/>
                  </a:ext>
                </a:extLst>
              </a:tr>
              <a:tr h="175358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부산복합자재창고 태양광 발전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부산복합자재창고 태양광 발전 </a:t>
                      </a:r>
                      <a:r>
                        <a:rPr lang="ko-KR" altLang="en-US" sz="2400" b="0" i="0" dirty="0" err="1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시간별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생산량 및 판매량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0901880"/>
                  </a:ext>
                </a:extLst>
              </a:tr>
              <a:tr h="175358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단기예보 </a:t>
                      </a:r>
                      <a:r>
                        <a:rPr lang="en-US" altLang="ko-KR" sz="24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Open API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부산 기준 발표한 </a:t>
                      </a:r>
                      <a:r>
                        <a:rPr lang="ko-KR" altLang="en-US" sz="2400" b="0" i="0" dirty="0" err="1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단기예보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6079603"/>
                  </a:ext>
                </a:extLst>
              </a:tr>
              <a:tr h="175358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태양 고도 정보</a:t>
                      </a:r>
                      <a:endParaRPr lang="en-US" altLang="ko-KR" sz="24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위치 기반 태양 고도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9164898"/>
                  </a:ext>
                </a:extLst>
              </a:tr>
            </a:tbl>
          </a:graphicData>
        </a:graphic>
      </p:graphicFrame>
      <p:pic>
        <p:nvPicPr>
          <p:cNvPr id="36" name="그림 35">
            <a:extLst>
              <a:ext uri="{FF2B5EF4-FFF2-40B4-BE49-F238E27FC236}">
                <a16:creationId xmlns:a16="http://schemas.microsoft.com/office/drawing/2014/main" id="{B6DE05A6-325E-1046-8DD9-68D01B2E6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169" y="3271883"/>
            <a:ext cx="3867150" cy="96012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D9237B1-8229-3140-96E4-11B97E508E7E}"/>
              </a:ext>
            </a:extLst>
          </p:cNvPr>
          <p:cNvSpPr txBox="1"/>
          <p:nvPr/>
        </p:nvSpPr>
        <p:spPr>
          <a:xfrm>
            <a:off x="1600200" y="1727819"/>
            <a:ext cx="3951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사용 기간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: 2017.06.01 ~ 2021.06.30</a:t>
            </a:r>
          </a:p>
        </p:txBody>
      </p:sp>
      <p:pic>
        <p:nvPicPr>
          <p:cNvPr id="38" name="Picture 2" descr="KASI 한국천문연구원">
            <a:extLst>
              <a:ext uri="{FF2B5EF4-FFF2-40B4-BE49-F238E27FC236}">
                <a16:creationId xmlns:a16="http://schemas.microsoft.com/office/drawing/2014/main" id="{C5FD90F9-A58A-7542-8A50-09B72350E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79" y="6887223"/>
            <a:ext cx="3021330" cy="80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뉴스핌 - [2020국감] &amp;quot;기상청이 개발한 장비, 기상청도 안써&amp;quot;...상용화율 13%">
            <a:extLst>
              <a:ext uri="{FF2B5EF4-FFF2-40B4-BE49-F238E27FC236}">
                <a16:creationId xmlns:a16="http://schemas.microsoft.com/office/drawing/2014/main" id="{C828DA88-68AE-614A-AC05-967455D71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169" y="5073838"/>
            <a:ext cx="31051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541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13706"/>
            <a:ext cx="357013" cy="1086030"/>
          </a:xfrm>
          <a:prstGeom prst="rect">
            <a:avLst/>
          </a:prstGeom>
          <a:solidFill>
            <a:srgbClr val="FF3A21"/>
          </a:solidFill>
        </p:spPr>
      </p:sp>
      <p:grpSp>
        <p:nvGrpSpPr>
          <p:cNvPr id="8" name="Group 8"/>
          <p:cNvGrpSpPr/>
          <p:nvPr/>
        </p:nvGrpSpPr>
        <p:grpSpPr>
          <a:xfrm>
            <a:off x="613704" y="232936"/>
            <a:ext cx="11330942" cy="1066800"/>
            <a:chOff x="0" y="0"/>
            <a:chExt cx="15107923" cy="1422400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FF3A21"/>
                  </a:solidFill>
                  <a:latin typeface="NanumSquareOTF 2"/>
                </a:rPr>
                <a:t>02. 프로세싱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데이터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수집</a:t>
              </a:r>
              <a:endParaRPr lang="en-US" sz="3500" b="1" dirty="0">
                <a:solidFill>
                  <a:srgbClr val="FF3A21"/>
                </a:solidFill>
                <a:latin typeface="NanumSquareOTF Bold" panose="020B0600000101010101" pitchFamily="34" charset="-127"/>
                <a:ea typeface="NanumSquareOTF 1"/>
              </a:endParaRPr>
            </a:p>
          </p:txBody>
        </p:sp>
      </p:grp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0AFA12E3-4AE8-E347-A4BE-C883EAFE1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30424F8-9A04-8548-8D85-9829A7DB5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6" name="AutoShape 3">
            <a:extLst>
              <a:ext uri="{FF2B5EF4-FFF2-40B4-BE49-F238E27FC236}">
                <a16:creationId xmlns:a16="http://schemas.microsoft.com/office/drawing/2014/main" id="{4BAD0345-1CAA-BF42-9DC3-42B85856E638}"/>
              </a:ext>
            </a:extLst>
          </p:cNvPr>
          <p:cNvSpPr/>
          <p:nvPr/>
        </p:nvSpPr>
        <p:spPr>
          <a:xfrm>
            <a:off x="1019175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7" name="Picture 2" descr="KASI 한국천문연구원">
            <a:extLst>
              <a:ext uri="{FF2B5EF4-FFF2-40B4-BE49-F238E27FC236}">
                <a16:creationId xmlns:a16="http://schemas.microsoft.com/office/drawing/2014/main" id="{21162C34-F0FD-C04C-8943-A76B8CA2A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623" b="7594"/>
          <a:stretch/>
        </p:blipFill>
        <p:spPr bwMode="auto">
          <a:xfrm>
            <a:off x="2503058" y="2914950"/>
            <a:ext cx="770792" cy="67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TOP CEO 132] 신정식 한국남부발전(주) 사장 &amp;lt; 2021 TOP CEO &amp;lt; 기사본문 - CEONEWS - 시이오뉴스">
            <a:extLst>
              <a:ext uri="{FF2B5EF4-FFF2-40B4-BE49-F238E27FC236}">
                <a16:creationId xmlns:a16="http://schemas.microsoft.com/office/drawing/2014/main" id="{0A4275BA-E48E-EA4A-AD2C-B33BBECD9C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6" t="12868" r="15346" b="17371"/>
          <a:stretch/>
        </p:blipFill>
        <p:spPr bwMode="auto">
          <a:xfrm>
            <a:off x="2286000" y="2036134"/>
            <a:ext cx="1204909" cy="69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D918B3A-623A-F845-B786-8ACA0D933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267527"/>
              </p:ext>
            </p:extLst>
          </p:nvPr>
        </p:nvGraphicFramePr>
        <p:xfrm>
          <a:off x="1295400" y="1541805"/>
          <a:ext cx="15697200" cy="2232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7055">
                  <a:extLst>
                    <a:ext uri="{9D8B030D-6E8A-4147-A177-3AD203B41FA5}">
                      <a16:colId xmlns:a16="http://schemas.microsoft.com/office/drawing/2014/main" val="1930236728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1619373322"/>
                    </a:ext>
                  </a:extLst>
                </a:gridCol>
                <a:gridCol w="8703945">
                  <a:extLst>
                    <a:ext uri="{9D8B030D-6E8A-4147-A177-3AD203B41FA5}">
                      <a16:colId xmlns:a16="http://schemas.microsoft.com/office/drawing/2014/main" val="1095822023"/>
                    </a:ext>
                  </a:extLst>
                </a:gridCol>
              </a:tblGrid>
              <a:tr h="440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i="0" dirty="0">
                          <a:solidFill>
                            <a:schemeClr val="bg1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데이터 출처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i="0" dirty="0">
                          <a:solidFill>
                            <a:schemeClr val="bg1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사용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i="0" dirty="0">
                          <a:solidFill>
                            <a:schemeClr val="bg1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데이터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641759"/>
                  </a:ext>
                </a:extLst>
              </a:tr>
              <a:tr h="77844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태양광 발전량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i="0" dirty="0" err="1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시간별</a:t>
                      </a:r>
                      <a:r>
                        <a:rPr lang="ko-KR" altLang="en-US" sz="20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태양광 발전량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1327183"/>
                  </a:ext>
                </a:extLst>
              </a:tr>
              <a:tr h="996590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태양의 </a:t>
                      </a:r>
                      <a:r>
                        <a:rPr lang="ko-KR" altLang="en-US" sz="2000" b="0" i="0" dirty="0" err="1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남중고도</a:t>
                      </a:r>
                      <a:endParaRPr lang="ko-KR" altLang="en-US" sz="20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i="0" dirty="0" err="1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년월일</a:t>
                      </a:r>
                      <a:r>
                        <a:rPr lang="ko-KR" altLang="en-US" sz="20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기준 태양의 </a:t>
                      </a:r>
                      <a:r>
                        <a:rPr lang="ko-KR" altLang="en-US" sz="2000" b="0" i="0" dirty="0" err="1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남중고도</a:t>
                      </a:r>
                      <a:r>
                        <a:rPr lang="ko-KR" altLang="en-US" sz="20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위치</a:t>
                      </a:r>
                      <a:r>
                        <a:rPr lang="en-US" altLang="ko-KR" sz="20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(9</a:t>
                      </a:r>
                      <a:r>
                        <a:rPr lang="ko-KR" altLang="en-US" sz="20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시</a:t>
                      </a:r>
                      <a:r>
                        <a:rPr lang="en-US" altLang="ko-KR" sz="20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12, 15</a:t>
                      </a:r>
                      <a:r>
                        <a:rPr lang="ko-KR" altLang="en-US" sz="20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시 </a:t>
                      </a:r>
                      <a:r>
                        <a:rPr lang="en-US" altLang="ko-KR" sz="20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18</a:t>
                      </a:r>
                      <a:r>
                        <a:rPr lang="ko-KR" altLang="en-US" sz="20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시 기준</a:t>
                      </a:r>
                      <a:r>
                        <a:rPr lang="en-US" altLang="ko-KR" sz="20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)</a:t>
                      </a:r>
                      <a:endParaRPr lang="ko-KR" altLang="en-US" sz="20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458462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1A55E147-0385-9F43-86E9-BEBAC5E5D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496" y="4164430"/>
            <a:ext cx="6019800" cy="445392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BAF11F6-2D91-CB4D-9A7D-2258F3C88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552" y="4288590"/>
            <a:ext cx="4382094" cy="401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2F44131-CD37-9446-8E25-3D7981FF5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9" y="5611121"/>
            <a:ext cx="2930001" cy="59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7E065C5-533F-E843-AD2F-2BAAE4FE0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9" y="4811743"/>
            <a:ext cx="2185123" cy="60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4901D60-E6D1-E742-A2E6-54A3CB0914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331"/>
          <a:stretch/>
        </p:blipFill>
        <p:spPr bwMode="auto">
          <a:xfrm>
            <a:off x="12191999" y="6512963"/>
            <a:ext cx="4114800" cy="188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90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13706"/>
            <a:ext cx="357013" cy="1086030"/>
          </a:xfrm>
          <a:prstGeom prst="rect">
            <a:avLst/>
          </a:prstGeom>
          <a:solidFill>
            <a:srgbClr val="FF3A21"/>
          </a:solidFill>
        </p:spPr>
      </p:sp>
      <p:grpSp>
        <p:nvGrpSpPr>
          <p:cNvPr id="8" name="Group 8"/>
          <p:cNvGrpSpPr/>
          <p:nvPr/>
        </p:nvGrpSpPr>
        <p:grpSpPr>
          <a:xfrm>
            <a:off x="613704" y="232936"/>
            <a:ext cx="11330942" cy="1066800"/>
            <a:chOff x="0" y="0"/>
            <a:chExt cx="15107923" cy="1422400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FF3A21"/>
                  </a:solidFill>
                  <a:latin typeface="NanumSquareOTF 2"/>
                </a:rPr>
                <a:t>02. 프로세싱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데이터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수집</a:t>
              </a:r>
              <a:endParaRPr lang="en-US" sz="3500" b="1" dirty="0">
                <a:solidFill>
                  <a:srgbClr val="FF3A21"/>
                </a:solidFill>
                <a:latin typeface="NanumSquareOTF Bold" panose="020B0600000101010101" pitchFamily="34" charset="-127"/>
                <a:ea typeface="NanumSquareOTF 1"/>
              </a:endParaRPr>
            </a:p>
          </p:txBody>
        </p:sp>
      </p:grp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0AFA12E3-4AE8-E347-A4BE-C883EAFE1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30424F8-9A04-8548-8D85-9829A7DB5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3" name="Picture 2" descr="KASI 한국천문연구원">
            <a:extLst>
              <a:ext uri="{FF2B5EF4-FFF2-40B4-BE49-F238E27FC236}">
                <a16:creationId xmlns:a16="http://schemas.microsoft.com/office/drawing/2014/main" id="{6C1FE7E9-AD6D-6745-8A9C-CBFD522EA4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623" b="7594"/>
          <a:stretch/>
        </p:blipFill>
        <p:spPr bwMode="auto">
          <a:xfrm>
            <a:off x="1294607" y="6226378"/>
            <a:ext cx="969060" cy="827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기상청 - YouTube">
            <a:extLst>
              <a:ext uri="{FF2B5EF4-FFF2-40B4-BE49-F238E27FC236}">
                <a16:creationId xmlns:a16="http://schemas.microsoft.com/office/drawing/2014/main" id="{E4A56AFD-50C5-5D40-9DBB-2F861B1E92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8" r="19366" b="34929"/>
          <a:stretch/>
        </p:blipFill>
        <p:spPr bwMode="auto">
          <a:xfrm>
            <a:off x="1363661" y="2986987"/>
            <a:ext cx="969060" cy="113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D6B6502-4B7B-564C-B936-AF24BFD0A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499" y="2171708"/>
            <a:ext cx="7188663" cy="6458905"/>
          </a:xfrm>
          <a:prstGeom prst="rect">
            <a:avLst/>
          </a:prstGeom>
        </p:spPr>
      </p:pic>
      <p:sp>
        <p:nvSpPr>
          <p:cNvPr id="16" name="AutoShape 3">
            <a:extLst>
              <a:ext uri="{FF2B5EF4-FFF2-40B4-BE49-F238E27FC236}">
                <a16:creationId xmlns:a16="http://schemas.microsoft.com/office/drawing/2014/main" id="{4BAD0345-1CAA-BF42-9DC3-42B85856E638}"/>
              </a:ext>
            </a:extLst>
          </p:cNvPr>
          <p:cNvSpPr/>
          <p:nvPr/>
        </p:nvSpPr>
        <p:spPr>
          <a:xfrm>
            <a:off x="1019175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8">
            <a:extLst>
              <a:ext uri="{FF2B5EF4-FFF2-40B4-BE49-F238E27FC236}">
                <a16:creationId xmlns:a16="http://schemas.microsoft.com/office/drawing/2014/main" id="{168D3567-7C32-9C49-9F77-0EA90B51DEA7}"/>
              </a:ext>
            </a:extLst>
          </p:cNvPr>
          <p:cNvSpPr/>
          <p:nvPr/>
        </p:nvSpPr>
        <p:spPr>
          <a:xfrm rot="5400000">
            <a:off x="5973993" y="5308207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F17419-A388-804A-941D-9DB39495867E}"/>
              </a:ext>
            </a:extLst>
          </p:cNvPr>
          <p:cNvSpPr/>
          <p:nvPr/>
        </p:nvSpPr>
        <p:spPr>
          <a:xfrm>
            <a:off x="2495890" y="2798095"/>
            <a:ext cx="5638800" cy="15126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3</a:t>
            </a:r>
            <a:r>
              <a:rPr lang="ko-KR" altLang="en-US" sz="24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시간 간격의 예보 데이터 전처리 진행</a:t>
            </a:r>
            <a:endParaRPr lang="en-US" altLang="ko-KR" sz="24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r>
              <a:rPr lang="ko-KR" altLang="en-US" sz="24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→</a:t>
            </a:r>
            <a:r>
              <a:rPr lang="en-US" altLang="ko-KR" sz="24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선형보간법으로 </a:t>
            </a:r>
            <a:r>
              <a:rPr lang="ko-KR" altLang="en-US" sz="24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예보별</a:t>
            </a:r>
            <a:r>
              <a:rPr lang="ko-KR" altLang="en-US" sz="24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Nan</a:t>
            </a:r>
            <a:r>
              <a:rPr lang="ko-KR" altLang="en-US" sz="24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값 처리</a:t>
            </a:r>
            <a:endParaRPr lang="en-US" altLang="ko-KR" sz="24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C586C7-56C8-8044-8795-03637DFB0C67}"/>
              </a:ext>
            </a:extLst>
          </p:cNvPr>
          <p:cNvSpPr/>
          <p:nvPr/>
        </p:nvSpPr>
        <p:spPr>
          <a:xfrm>
            <a:off x="2482702" y="5992380"/>
            <a:ext cx="5638795" cy="14492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arenBoth"/>
            </a:pPr>
            <a:r>
              <a:rPr lang="ko-KR" altLang="en-US" sz="24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선형보간법으로 태양의 위치 </a:t>
            </a:r>
            <a:r>
              <a:rPr lang="en-US" altLang="ko-KR" sz="24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Nan</a:t>
            </a:r>
            <a:r>
              <a:rPr lang="ko-KR" altLang="en-US" sz="24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값 추정</a:t>
            </a:r>
            <a:endParaRPr lang="en-US" altLang="ko-KR" sz="24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342900" indent="-342900">
              <a:buAutoNum type="arabicParenBoth"/>
            </a:pPr>
            <a:r>
              <a:rPr lang="ko-KR" altLang="en-US" sz="24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수리적 계산 방법으로 태양의 위치 계산</a:t>
            </a:r>
            <a:endParaRPr lang="en-US" altLang="ko-KR" sz="24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13706"/>
            <a:ext cx="357013" cy="1086030"/>
          </a:xfrm>
          <a:prstGeom prst="rect">
            <a:avLst/>
          </a:prstGeom>
          <a:solidFill>
            <a:srgbClr val="FF3A21"/>
          </a:solidFill>
        </p:spPr>
      </p:sp>
      <p:grpSp>
        <p:nvGrpSpPr>
          <p:cNvPr id="6" name="Group 6"/>
          <p:cNvGrpSpPr/>
          <p:nvPr/>
        </p:nvGrpSpPr>
        <p:grpSpPr>
          <a:xfrm>
            <a:off x="613704" y="232936"/>
            <a:ext cx="11330942" cy="1066800"/>
            <a:chOff x="0" y="0"/>
            <a:chExt cx="15107923" cy="1422400"/>
          </a:xfrm>
        </p:grpSpPr>
        <p:sp>
          <p:nvSpPr>
            <p:cNvPr id="7" name="TextBox 7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FF3A21"/>
                  </a:solidFill>
                  <a:latin typeface="NanumSquareOTF 2"/>
                </a:rPr>
                <a:t>02. 프로세싱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데이터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수집</a:t>
              </a:r>
              <a:endParaRPr lang="en-US" sz="3500" b="1" dirty="0">
                <a:solidFill>
                  <a:srgbClr val="FF3A21"/>
                </a:solidFill>
                <a:latin typeface="NanumSquareOTF Bold" panose="020B0600000101010101" pitchFamily="34" charset="-127"/>
                <a:ea typeface="NanumSquareOTF 1"/>
              </a:endParaRPr>
            </a:p>
          </p:txBody>
        </p:sp>
      </p:grp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F2680C0A-8FA7-824D-BA3E-3B02B88BE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0366ED94-DB49-BB4F-BC24-C4D39919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5" name="AutoShape 3">
            <a:extLst>
              <a:ext uri="{FF2B5EF4-FFF2-40B4-BE49-F238E27FC236}">
                <a16:creationId xmlns:a16="http://schemas.microsoft.com/office/drawing/2014/main" id="{3A88A2B4-3D0D-0944-8B47-4FEE20ADB9CB}"/>
              </a:ext>
            </a:extLst>
          </p:cNvPr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683B40D-77C6-344C-831A-756E1D546A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01" b="7307"/>
          <a:stretch/>
        </p:blipFill>
        <p:spPr>
          <a:xfrm>
            <a:off x="4120741" y="1762624"/>
            <a:ext cx="13515340" cy="354514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7CB8783-AD12-0641-B825-EC52769FC8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23" b="8384"/>
          <a:stretch/>
        </p:blipFill>
        <p:spPr>
          <a:xfrm>
            <a:off x="4120741" y="5478639"/>
            <a:ext cx="13630837" cy="3440913"/>
          </a:xfrm>
          <a:prstGeom prst="rect">
            <a:avLst/>
          </a:prstGeom>
        </p:spPr>
      </p:pic>
      <p:sp>
        <p:nvSpPr>
          <p:cNvPr id="18" name="TextBox 9">
            <a:extLst>
              <a:ext uri="{FF2B5EF4-FFF2-40B4-BE49-F238E27FC236}">
                <a16:creationId xmlns:a16="http://schemas.microsoft.com/office/drawing/2014/main" id="{8278DEBD-3894-E24A-8A75-5F3F3D293AA9}"/>
              </a:ext>
            </a:extLst>
          </p:cNvPr>
          <p:cNvSpPr txBox="1"/>
          <p:nvPr/>
        </p:nvSpPr>
        <p:spPr>
          <a:xfrm>
            <a:off x="609600" y="3005981"/>
            <a:ext cx="3757787" cy="10584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NanumSquareOTF 3"/>
              </a:rPr>
              <a:t>Fig. </a:t>
            </a:r>
            <a:br>
              <a:rPr lang="en-US" sz="1999" dirty="0">
                <a:solidFill>
                  <a:srgbClr val="000000"/>
                </a:solidFill>
                <a:latin typeface="NanumSquareOTF 3"/>
              </a:rPr>
            </a:br>
            <a:r>
              <a:rPr lang="en-US" sz="1999" dirty="0" err="1">
                <a:solidFill>
                  <a:srgbClr val="000000"/>
                </a:solidFill>
                <a:latin typeface="NanumSquareOTF 3"/>
              </a:rPr>
              <a:t>태양고도</a:t>
            </a:r>
            <a:r>
              <a:rPr lang="en-US" sz="1999" dirty="0">
                <a:solidFill>
                  <a:srgbClr val="000000"/>
                </a:solidFill>
                <a:latin typeface="NanumSquareOTF 3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NanumSquareOTF 3"/>
              </a:rPr>
              <a:t>선형보간법</a:t>
            </a:r>
            <a:r>
              <a:rPr lang="en-US" sz="1999" dirty="0">
                <a:solidFill>
                  <a:srgbClr val="000000"/>
                </a:solidFill>
                <a:latin typeface="NanumSquareOTF 3"/>
              </a:rPr>
              <a:t> &amp; </a:t>
            </a:r>
            <a:r>
              <a:rPr lang="en-US" sz="1999" dirty="0" err="1">
                <a:solidFill>
                  <a:srgbClr val="000000"/>
                </a:solidFill>
                <a:latin typeface="NanumSquareOTF 3"/>
              </a:rPr>
              <a:t>수리적</a:t>
            </a:r>
            <a:r>
              <a:rPr lang="en-US" sz="1999" dirty="0">
                <a:solidFill>
                  <a:srgbClr val="000000"/>
                </a:solidFill>
                <a:latin typeface="NanumSquareOTF 3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NanumSquareOTF 3"/>
              </a:rPr>
              <a:t>계산</a:t>
            </a:r>
            <a:r>
              <a:rPr lang="en-US" sz="1999" dirty="0">
                <a:solidFill>
                  <a:srgbClr val="000000"/>
                </a:solidFill>
                <a:latin typeface="NanumSquareOTF 3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NanumSquareOTF 3"/>
              </a:rPr>
              <a:t>결과</a:t>
            </a:r>
            <a:r>
              <a:rPr lang="en-US" sz="1999" dirty="0">
                <a:solidFill>
                  <a:srgbClr val="000000"/>
                </a:solidFill>
                <a:latin typeface="NanumSquareOTF 3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NanumSquareOTF 3"/>
              </a:rPr>
              <a:t>비교</a:t>
            </a:r>
            <a:r>
              <a:rPr lang="en-US" sz="1999" dirty="0">
                <a:solidFill>
                  <a:srgbClr val="000000"/>
                </a:solidFill>
                <a:latin typeface="NanumSquareOTF 3"/>
              </a:rPr>
              <a:t> 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E4CA7B32-972A-A14F-8E42-5B628F4063AC}"/>
              </a:ext>
            </a:extLst>
          </p:cNvPr>
          <p:cNvSpPr txBox="1"/>
          <p:nvPr/>
        </p:nvSpPr>
        <p:spPr>
          <a:xfrm>
            <a:off x="633984" y="6484800"/>
            <a:ext cx="3486757" cy="10584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NanumSquareOTF 3"/>
              </a:rPr>
              <a:t>Fig. </a:t>
            </a:r>
          </a:p>
          <a:p>
            <a:pPr>
              <a:lnSpc>
                <a:spcPts val="2799"/>
              </a:lnSpc>
            </a:pPr>
            <a:r>
              <a:rPr lang="en-US" sz="1999" dirty="0" err="1">
                <a:solidFill>
                  <a:srgbClr val="000000"/>
                </a:solidFill>
                <a:latin typeface="NanumSquareOTF 3"/>
              </a:rPr>
              <a:t>방위각</a:t>
            </a:r>
            <a:r>
              <a:rPr lang="en-US" sz="1999" dirty="0">
                <a:solidFill>
                  <a:srgbClr val="000000"/>
                </a:solidFill>
                <a:latin typeface="NanumSquareOTF 3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NanumSquareOTF 3"/>
              </a:rPr>
              <a:t>선형보간법</a:t>
            </a:r>
            <a:r>
              <a:rPr lang="en-US" sz="1999" dirty="0">
                <a:solidFill>
                  <a:srgbClr val="000000"/>
                </a:solidFill>
                <a:latin typeface="NanumSquareOTF 3"/>
              </a:rPr>
              <a:t> &amp; </a:t>
            </a:r>
            <a:r>
              <a:rPr lang="en-US" sz="1999" dirty="0" err="1">
                <a:solidFill>
                  <a:srgbClr val="000000"/>
                </a:solidFill>
                <a:latin typeface="NanumSquareOTF 3"/>
              </a:rPr>
              <a:t>수리적</a:t>
            </a:r>
            <a:r>
              <a:rPr lang="en-US" sz="1999" dirty="0">
                <a:solidFill>
                  <a:srgbClr val="000000"/>
                </a:solidFill>
                <a:latin typeface="NanumSquareOTF 3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NanumSquareOTF 3"/>
              </a:rPr>
              <a:t>계산</a:t>
            </a:r>
            <a:r>
              <a:rPr lang="en-US" sz="1999" dirty="0">
                <a:solidFill>
                  <a:srgbClr val="000000"/>
                </a:solidFill>
                <a:latin typeface="NanumSquareOTF 3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NanumSquareOTF 3"/>
              </a:rPr>
              <a:t>결과</a:t>
            </a:r>
            <a:r>
              <a:rPr lang="en-US" sz="1999" dirty="0">
                <a:solidFill>
                  <a:srgbClr val="000000"/>
                </a:solidFill>
                <a:latin typeface="NanumSquareOTF 3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NanumSquareOTF 3"/>
              </a:rPr>
              <a:t>비교</a:t>
            </a:r>
            <a:r>
              <a:rPr lang="en-US" sz="1999" dirty="0">
                <a:solidFill>
                  <a:srgbClr val="000000"/>
                </a:solidFill>
                <a:latin typeface="NanumSquareOTF 3"/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F5F896-7656-5746-8194-003082081C29}"/>
              </a:ext>
            </a:extLst>
          </p:cNvPr>
          <p:cNvSpPr txBox="1"/>
          <p:nvPr/>
        </p:nvSpPr>
        <p:spPr>
          <a:xfrm>
            <a:off x="4724400" y="1678834"/>
            <a:ext cx="93166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태양 고도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6A733E-2EEF-1843-9395-AB7DC624BC66}"/>
              </a:ext>
            </a:extLst>
          </p:cNvPr>
          <p:cNvSpPr txBox="1"/>
          <p:nvPr/>
        </p:nvSpPr>
        <p:spPr>
          <a:xfrm>
            <a:off x="4806541" y="5340139"/>
            <a:ext cx="11063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태양 방위각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6E0BD9-1029-6040-8E6C-A5DA75E6C52C}"/>
              </a:ext>
            </a:extLst>
          </p:cNvPr>
          <p:cNvSpPr txBox="1"/>
          <p:nvPr/>
        </p:nvSpPr>
        <p:spPr>
          <a:xfrm>
            <a:off x="1028700" y="8735876"/>
            <a:ext cx="8073836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1) </a:t>
            </a:r>
            <a:r>
              <a:rPr lang="ko-KR" altLang="en-US" sz="13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 출처 </a:t>
            </a:r>
            <a:r>
              <a:rPr lang="en-US" altLang="ko-KR" sz="13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13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한국 천문 연구원</a:t>
            </a:r>
          </a:p>
        </p:txBody>
      </p:sp>
    </p:spTree>
    <p:extLst>
      <p:ext uri="{BB962C8B-B14F-4D97-AF65-F5344CB8AC3E}">
        <p14:creationId xmlns:p14="http://schemas.microsoft.com/office/powerpoint/2010/main" val="306893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0" y="213706"/>
            <a:ext cx="357013" cy="1086030"/>
          </a:xfrm>
          <a:prstGeom prst="rect">
            <a:avLst/>
          </a:prstGeom>
          <a:solidFill>
            <a:srgbClr val="FF3A21"/>
          </a:solidFill>
        </p:spPr>
      </p:sp>
      <p:sp>
        <p:nvSpPr>
          <p:cNvPr id="4" name="AutoShape 4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7" name="TextBox 7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FF3A21"/>
                  </a:solidFill>
                  <a:latin typeface="NanumSquareOTF 2"/>
                </a:rPr>
                <a:t>02. 프로세싱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데이터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분석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- Prophet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2806404"/>
            <a:ext cx="16249650" cy="9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2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Facebook  </a:t>
            </a:r>
            <a:r>
              <a:rPr lang="ko-KR" altLang="en-US" sz="22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제공 라이브러리로 </a:t>
            </a:r>
            <a:r>
              <a:rPr lang="en-US" sz="22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비선형</a:t>
            </a:r>
            <a:r>
              <a:rPr lang="en-US" sz="22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데이터를</a:t>
            </a:r>
            <a:r>
              <a:rPr lang="en-US" sz="22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사용해</a:t>
            </a:r>
            <a:r>
              <a:rPr lang="en-US" sz="22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일간</a:t>
            </a:r>
            <a:r>
              <a:rPr lang="en-US" sz="22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r>
              <a:rPr lang="en-US" sz="22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주간</a:t>
            </a:r>
            <a:r>
              <a:rPr lang="en-US" sz="22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r>
              <a:rPr lang="en-US" sz="22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연간</a:t>
            </a:r>
            <a:r>
              <a:rPr lang="en-US" sz="22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주기를</a:t>
            </a:r>
            <a:r>
              <a:rPr lang="en-US" sz="22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기준으로</a:t>
            </a:r>
            <a:r>
              <a:rPr lang="en-US" sz="22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추세를</a:t>
            </a:r>
            <a:r>
              <a:rPr lang="en-US" sz="22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파악해</a:t>
            </a:r>
            <a:r>
              <a:rPr lang="en-US" sz="22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보여주는</a:t>
            </a:r>
            <a:r>
              <a:rPr lang="en-US" sz="22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모델</a:t>
            </a:r>
            <a:endParaRPr lang="en-US" sz="2200" dirty="0">
              <a:solidFill>
                <a:srgbClr val="0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l">
              <a:lnSpc>
                <a:spcPts val="4320"/>
              </a:lnSpc>
            </a:pPr>
            <a:r>
              <a:rPr lang="en-US" sz="22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여러</a:t>
            </a:r>
            <a:r>
              <a:rPr lang="en-US" sz="22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번의</a:t>
            </a:r>
            <a:r>
              <a:rPr lang="en-US" sz="22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파라미터</a:t>
            </a:r>
            <a:r>
              <a:rPr lang="en-US" sz="22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튜닝</a:t>
            </a:r>
            <a:r>
              <a:rPr lang="en-US" sz="22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필요없이</a:t>
            </a:r>
            <a:r>
              <a:rPr lang="en-US" sz="22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비교적</a:t>
            </a:r>
            <a:r>
              <a:rPr lang="en-US" sz="22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간단하게</a:t>
            </a:r>
            <a:r>
              <a:rPr lang="en-US" sz="22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대략적인</a:t>
            </a:r>
            <a:r>
              <a:rPr lang="en-US" sz="22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추세를</a:t>
            </a:r>
            <a:r>
              <a:rPr lang="en-US" sz="22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알</a:t>
            </a:r>
            <a:r>
              <a:rPr lang="en-US" sz="22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수</a:t>
            </a:r>
            <a:r>
              <a:rPr lang="en-US" sz="22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있음</a:t>
            </a:r>
            <a:endParaRPr lang="en-US" sz="2200" dirty="0">
              <a:solidFill>
                <a:srgbClr val="0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47750" y="2122534"/>
            <a:ext cx="10497168" cy="513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 b="1" dirty="0">
                <a:solidFill>
                  <a:srgbClr val="FF392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Prophe</a:t>
            </a:r>
            <a:r>
              <a:rPr lang="en-US" altLang="ko-KR" sz="2899" b="1" dirty="0">
                <a:solidFill>
                  <a:srgbClr val="FF392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t</a:t>
            </a:r>
            <a:endParaRPr lang="en-US" sz="2899" b="1" dirty="0">
              <a:solidFill>
                <a:srgbClr val="FF392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11461965-CC91-2047-B74A-4BF8141EE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CBD96E55-5384-7F48-B270-A8D69EFB4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FA33D21-1BB6-944E-B424-CDE3385BD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4381500"/>
            <a:ext cx="8610600" cy="372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82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0" y="213706"/>
            <a:ext cx="357013" cy="1086030"/>
          </a:xfrm>
          <a:prstGeom prst="rect">
            <a:avLst/>
          </a:prstGeom>
          <a:solidFill>
            <a:srgbClr val="FF3A21"/>
          </a:solidFill>
        </p:spPr>
      </p:sp>
      <p:sp>
        <p:nvSpPr>
          <p:cNvPr id="4" name="AutoShape 4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5A39C-AAED-5644-B331-79A1D98A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CE530-E4EC-ED4B-8046-9323CDC6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81DD6D14-D1E9-2548-99DF-8AA162643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197511"/>
              </p:ext>
            </p:extLst>
          </p:nvPr>
        </p:nvGraphicFramePr>
        <p:xfrm>
          <a:off x="6065520" y="2095500"/>
          <a:ext cx="6156960" cy="65150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8480">
                  <a:extLst>
                    <a:ext uri="{9D8B030D-6E8A-4147-A177-3AD203B41FA5}">
                      <a16:colId xmlns:a16="http://schemas.microsoft.com/office/drawing/2014/main" val="1304598336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3697001531"/>
                    </a:ext>
                  </a:extLst>
                </a:gridCol>
              </a:tblGrid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Argument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D4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Model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15262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7D4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Model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7D4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LSTM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26448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7D4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Parameter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7D4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Hidden Layer = 2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1172821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7D4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Past history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7D4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144 (7days)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7103000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7D4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Max_Score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7D4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87%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296468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7D4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Hidden Layer1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300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27796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7D4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Epochs</a:t>
                      </a:r>
                      <a:endParaRPr 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7D4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100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155384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7D4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batch_size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7D4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64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6003697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7D4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Optimizer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7D4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Adam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397723"/>
                  </a:ext>
                </a:extLst>
              </a:tr>
            </a:tbl>
          </a:graphicData>
        </a:graphic>
      </p:graphicFrame>
      <p:grpSp>
        <p:nvGrpSpPr>
          <p:cNvPr id="8" name="Group 6">
            <a:extLst>
              <a:ext uri="{FF2B5EF4-FFF2-40B4-BE49-F238E27FC236}">
                <a16:creationId xmlns:a16="http://schemas.microsoft.com/office/drawing/2014/main" id="{9EEF8FDA-9DEB-F94C-BA54-1993338E17BC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96EB2E6C-93AD-3448-9470-1279B68F7B6D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NanumSquareOTF 2"/>
                </a:rPr>
                <a:t>02. </a:t>
              </a:r>
              <a:r>
                <a:rPr lang="en-US" sz="3500" dirty="0" err="1">
                  <a:solidFill>
                    <a:srgbClr val="FF3A21"/>
                  </a:solidFill>
                  <a:latin typeface="NanumSquareOTF 2"/>
                </a:rPr>
                <a:t>프로세싱</a:t>
              </a:r>
              <a:endParaRPr lang="en-US" sz="3500" dirty="0">
                <a:solidFill>
                  <a:srgbClr val="FF3A21"/>
                </a:solidFill>
                <a:latin typeface="NanumSquareOTF 2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DB4AE1FC-2404-A344-9FDE-50A4D2143CEA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데이터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분석</a:t>
              </a:r>
              <a:r>
                <a:rPr lang="ko-KR" alt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altLang="ko-KR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–</a:t>
              </a:r>
              <a:r>
                <a:rPr lang="ko-KR" alt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altLang="ko-KR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LSTM</a:t>
              </a:r>
              <a:endParaRPr lang="en-US" sz="3500" b="1" dirty="0">
                <a:solidFill>
                  <a:srgbClr val="FF3A21"/>
                </a:solidFill>
                <a:latin typeface="NanumSquareOTF Bold" panose="020B0600000101010101" pitchFamily="34" charset="-127"/>
                <a:ea typeface="NanumSquareOTF 1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2725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13706"/>
            <a:ext cx="357013" cy="1086030"/>
          </a:xfrm>
          <a:prstGeom prst="rect">
            <a:avLst/>
          </a:prstGeom>
          <a:solidFill>
            <a:srgbClr val="FF3A21"/>
          </a:solidFill>
        </p:spPr>
      </p:sp>
      <p:sp>
        <p:nvSpPr>
          <p:cNvPr id="3" name="AutoShape 3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FF3A21"/>
                  </a:solidFill>
                  <a:latin typeface="NanumSquareOTF 2"/>
                </a:rPr>
                <a:t>02. 프로세싱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데이터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분석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- Prophet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04218" y="1567679"/>
            <a:ext cx="7749555" cy="1340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12602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Argument:</a:t>
            </a:r>
            <a:r>
              <a:rPr lang="en-US" sz="2000" dirty="0">
                <a:solidFill>
                  <a:srgbClr val="000000"/>
                </a:solidFill>
                <a:latin typeface="NanumSquareOTF Bold" panose="020B0600000101010101" pitchFamily="34" charset="-127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태양광</a:t>
            </a:r>
            <a:r>
              <a:rPr lang="en-US" sz="20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발전량</a:t>
            </a:r>
            <a:r>
              <a:rPr lang="en-US" sz="20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(y), </a:t>
            </a:r>
            <a:r>
              <a:rPr lang="en-US" sz="20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시간</a:t>
            </a:r>
            <a:r>
              <a:rPr lang="en-US" sz="20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(ds)</a:t>
            </a:r>
          </a:p>
          <a:p>
            <a:pPr marL="712602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NanumSquareOTF" panose="020B0600000101010101" pitchFamily="34" charset="-127"/>
              </a:rPr>
              <a:t>Parameter</a:t>
            </a:r>
            <a:r>
              <a:rPr lang="en-US" altLang="ko-KR" sz="2000" dirty="0">
                <a:solidFill>
                  <a:srgbClr val="000000"/>
                </a:solidFill>
                <a:latin typeface="NanumSquareOTF" panose="020B0600000101010101" pitchFamily="34" charset="-127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NanumSquareOTF" panose="020B0600000101010101" pitchFamily="34" charset="-127"/>
              </a:rPr>
              <a:t> frequent=’H’  (</a:t>
            </a:r>
            <a:r>
              <a:rPr lang="en-US" sz="2000" dirty="0" err="1">
                <a:solidFill>
                  <a:srgbClr val="000000"/>
                </a:solidFill>
                <a:latin typeface="NanumSquareOTF" panose="020B0600000101010101" pitchFamily="34" charset="-127"/>
              </a:rPr>
              <a:t>시간</a:t>
            </a:r>
            <a:r>
              <a:rPr lang="en-US" sz="2000" dirty="0">
                <a:solidFill>
                  <a:srgbClr val="000000"/>
                </a:solidFill>
                <a:latin typeface="NanumSquareOTF" panose="020B0600000101010101" pitchFamily="34" charset="-127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numSquareOTF" panose="020B0600000101010101" pitchFamily="34" charset="-127"/>
              </a:rPr>
              <a:t>기준</a:t>
            </a:r>
            <a:r>
              <a:rPr lang="en-US" sz="2000" dirty="0">
                <a:solidFill>
                  <a:srgbClr val="000000"/>
                </a:solidFill>
                <a:latin typeface="NanumSquareOTF" panose="020B0600000101010101" pitchFamily="34" charset="-127"/>
              </a:rPr>
              <a:t>)</a:t>
            </a:r>
          </a:p>
          <a:p>
            <a:pPr marL="712602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NanumSquareOTF" panose="020B0600000101010101" pitchFamily="34" charset="-127"/>
              </a:rPr>
              <a:t>2019년 6월 1일 </a:t>
            </a:r>
            <a:r>
              <a:rPr lang="en-US" sz="2000" dirty="0" err="1">
                <a:solidFill>
                  <a:srgbClr val="000000"/>
                </a:solidFill>
                <a:latin typeface="NanumSquareOTF" panose="020B0600000101010101" pitchFamily="34" charset="-127"/>
              </a:rPr>
              <a:t>기준으로</a:t>
            </a:r>
            <a:r>
              <a:rPr lang="en-US" sz="2000" dirty="0">
                <a:solidFill>
                  <a:srgbClr val="000000"/>
                </a:solidFill>
                <a:latin typeface="NanumSquareOTF" panose="020B0600000101010101" pitchFamily="34" charset="-127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numSquareOTF" panose="020B0600000101010101" pitchFamily="34" charset="-127"/>
              </a:rPr>
              <a:t>train과</a:t>
            </a:r>
            <a:r>
              <a:rPr lang="en-US" sz="2000" dirty="0">
                <a:solidFill>
                  <a:srgbClr val="000000"/>
                </a:solidFill>
                <a:latin typeface="NanumSquareOTF" panose="020B0600000101010101" pitchFamily="34" charset="-127"/>
              </a:rPr>
              <a:t> test </a:t>
            </a:r>
            <a:r>
              <a:rPr lang="en-US" sz="2000" dirty="0" err="1">
                <a:solidFill>
                  <a:srgbClr val="000000"/>
                </a:solidFill>
                <a:latin typeface="NanumSquareOTF" panose="020B0600000101010101" pitchFamily="34" charset="-127"/>
              </a:rPr>
              <a:t>set으로</a:t>
            </a:r>
            <a:r>
              <a:rPr lang="en-US" sz="2000" dirty="0">
                <a:solidFill>
                  <a:srgbClr val="000000"/>
                </a:solidFill>
                <a:latin typeface="NanumSquareOTF" panose="020B0600000101010101" pitchFamily="34" charset="-127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numSquareOTF" panose="020B0600000101010101" pitchFamily="34" charset="-127"/>
              </a:rPr>
              <a:t>나누어</a:t>
            </a:r>
            <a:r>
              <a:rPr lang="en-US" sz="2000" dirty="0">
                <a:solidFill>
                  <a:srgbClr val="000000"/>
                </a:solidFill>
                <a:latin typeface="NanumSquareOTF" panose="020B0600000101010101" pitchFamily="34" charset="-127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numSquareOTF" panose="020B0600000101010101" pitchFamily="34" charset="-127"/>
              </a:rPr>
              <a:t>예측</a:t>
            </a:r>
            <a:endParaRPr lang="en-US" sz="2000" dirty="0">
              <a:solidFill>
                <a:srgbClr val="000000"/>
              </a:solidFill>
              <a:latin typeface="NanumSquareOTF" panose="020B0600000101010101" pitchFamily="34" charset="-127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727462" y="1508838"/>
            <a:ext cx="7397903" cy="731786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580452" y="1656664"/>
            <a:ext cx="1354670" cy="3573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8"/>
              </a:lnSpc>
            </a:pPr>
            <a:r>
              <a:rPr lang="en-US" sz="2055" dirty="0">
                <a:latin typeface="NanumSquareOTF 2"/>
              </a:rPr>
              <a:t>Trend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80451" y="4071072"/>
            <a:ext cx="1001949" cy="3573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8"/>
              </a:lnSpc>
            </a:pPr>
            <a:r>
              <a:rPr lang="en-US" sz="2055" dirty="0">
                <a:latin typeface="NanumSquareOTF 2"/>
              </a:rPr>
              <a:t>Weekly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80451" y="6502926"/>
            <a:ext cx="849549" cy="3573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8"/>
              </a:lnSpc>
            </a:pPr>
            <a:r>
              <a:rPr lang="en-US" sz="2055" dirty="0">
                <a:latin typeface="NanumSquareOTF 2"/>
              </a:rPr>
              <a:t>Daily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24484" y="1148461"/>
            <a:ext cx="8025151" cy="4136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6"/>
              </a:lnSpc>
            </a:pPr>
            <a:r>
              <a:rPr 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Fig. </a:t>
            </a:r>
            <a:r>
              <a:rPr lang="en-US" sz="20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추세</a:t>
            </a:r>
            <a:r>
              <a:rPr 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0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그래프</a:t>
            </a:r>
            <a:r>
              <a:rPr lang="ko-KR" altLang="en-US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lang="en-US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028700" y="3621678"/>
            <a:ext cx="8164369" cy="5205024"/>
            <a:chOff x="0" y="-478433"/>
            <a:chExt cx="10885825" cy="6940031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10850608" cy="6461598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>
              <a:off x="714961" y="-478433"/>
              <a:ext cx="10170864" cy="5050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47"/>
                </a:lnSpc>
              </a:pPr>
              <a:r>
                <a:rPr lang="en-US" sz="2000" dirty="0">
                  <a:latin typeface="NanumSquareOTF 2"/>
                </a:rPr>
                <a:t>Fig. </a:t>
              </a:r>
              <a:r>
                <a:rPr lang="en-US" sz="2000" dirty="0" err="1">
                  <a:latin typeface="NanumSquareOTF 2"/>
                </a:rPr>
                <a:t>실측</a:t>
              </a:r>
              <a:r>
                <a:rPr lang="en-US" sz="2000" dirty="0">
                  <a:latin typeface="NanumSquareOTF 2"/>
                </a:rPr>
                <a:t> &amp; </a:t>
              </a:r>
              <a:r>
                <a:rPr lang="en-US" sz="2000" dirty="0" err="1">
                  <a:latin typeface="NanumSquareOTF 2"/>
                </a:rPr>
                <a:t>예측</a:t>
              </a:r>
              <a:r>
                <a:rPr lang="en-US" sz="2000" dirty="0">
                  <a:latin typeface="NanumSquareOTF 2"/>
                </a:rPr>
                <a:t> </a:t>
              </a:r>
              <a:r>
                <a:rPr lang="en-US" sz="2000" dirty="0" err="1">
                  <a:latin typeface="NanumSquareOTF 2"/>
                </a:rPr>
                <a:t>결과</a:t>
              </a:r>
              <a:r>
                <a:rPr lang="en-US" sz="2000" dirty="0">
                  <a:latin typeface="NanumSquareOTF 2"/>
                </a:rPr>
                <a:t> </a:t>
              </a:r>
              <a:r>
                <a:rPr lang="en-US" sz="2000" dirty="0" err="1">
                  <a:latin typeface="NanumSquareOTF 2"/>
                </a:rPr>
                <a:t>추세</a:t>
              </a:r>
              <a:r>
                <a:rPr lang="en-US" sz="2000" dirty="0">
                  <a:latin typeface="NanumSquareOTF 2"/>
                </a:rPr>
                <a:t> </a:t>
              </a:r>
              <a:r>
                <a:rPr lang="en-US" sz="2000" dirty="0" err="1">
                  <a:latin typeface="NanumSquareOTF 2"/>
                </a:rPr>
                <a:t>그래프</a:t>
              </a:r>
              <a:endParaRPr lang="en-US" sz="2000" dirty="0">
                <a:latin typeface="NanumSquareOTF 2"/>
              </a:endParaRPr>
            </a:p>
          </p:txBody>
        </p:sp>
      </p:grpSp>
      <p:sp>
        <p:nvSpPr>
          <p:cNvPr id="16" name="바닥글 개체 틀 15">
            <a:extLst>
              <a:ext uri="{FF2B5EF4-FFF2-40B4-BE49-F238E27FC236}">
                <a16:creationId xmlns:a16="http://schemas.microsoft.com/office/drawing/2014/main" id="{031FD05B-8F8B-154B-BF56-4C184A35B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C6BFC1E0-10EE-7D4C-9B99-3947BC58A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13706"/>
            <a:ext cx="357013" cy="1086030"/>
          </a:xfrm>
          <a:prstGeom prst="rect">
            <a:avLst/>
          </a:prstGeom>
          <a:solidFill>
            <a:srgbClr val="FF3A21"/>
          </a:solidFill>
        </p:spPr>
      </p:sp>
      <p:sp>
        <p:nvSpPr>
          <p:cNvPr id="3" name="AutoShape 3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FF3A21"/>
                  </a:solidFill>
                  <a:latin typeface="NanumSquareOTF 2"/>
                </a:rPr>
                <a:t>02. 프로세싱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데이터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분석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- Prophet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3411200" y="4939945"/>
            <a:ext cx="3633341" cy="8473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1"/>
              </a:rPr>
              <a:t>시간에</a:t>
            </a:r>
            <a:r>
              <a:rPr lang="en-US" sz="24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1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1"/>
              </a:rPr>
              <a:t>따른</a:t>
            </a:r>
            <a:r>
              <a:rPr lang="en-US" sz="24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1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1"/>
              </a:rPr>
              <a:t>태양광</a:t>
            </a:r>
            <a:r>
              <a:rPr lang="en-US" sz="24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1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1"/>
              </a:rPr>
              <a:t>발전량의</a:t>
            </a:r>
            <a:r>
              <a:rPr lang="en-US" sz="24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1"/>
              </a:rPr>
              <a:t> </a:t>
            </a:r>
          </a:p>
          <a:p>
            <a:pPr>
              <a:lnSpc>
                <a:spcPts val="3359"/>
              </a:lnSpc>
            </a:pPr>
            <a:r>
              <a:rPr lang="en-US" sz="24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1"/>
              </a:rPr>
              <a:t>주기성을</a:t>
            </a:r>
            <a:r>
              <a:rPr lang="en-US" sz="24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1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1"/>
              </a:rPr>
              <a:t>발견하지</a:t>
            </a:r>
            <a:r>
              <a:rPr lang="en-US" sz="24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1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1"/>
              </a:rPr>
              <a:t>못</a:t>
            </a:r>
            <a:r>
              <a:rPr lang="en-US" sz="24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1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1"/>
              </a:rPr>
              <a:t>함</a:t>
            </a:r>
            <a:endParaRPr lang="en-US" sz="2400" dirty="0">
              <a:solidFill>
                <a:srgbClr val="000000"/>
              </a:solidFill>
              <a:latin typeface="NanumSquareOTF" panose="020B0600000101010101" pitchFamily="34" charset="-127"/>
              <a:ea typeface="NanumSquareOTF 1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4379631-47CB-E843-8EBA-503C3258B614}"/>
              </a:ext>
            </a:extLst>
          </p:cNvPr>
          <p:cNvGrpSpPr/>
          <p:nvPr/>
        </p:nvGrpSpPr>
        <p:grpSpPr>
          <a:xfrm>
            <a:off x="1393768" y="5545078"/>
            <a:ext cx="10798225" cy="3374453"/>
            <a:chOff x="2695071" y="5695664"/>
            <a:chExt cx="10627440" cy="3164391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 r="9467"/>
            <a:stretch>
              <a:fillRect/>
            </a:stretch>
          </p:blipFill>
          <p:spPr>
            <a:xfrm>
              <a:off x="2695071" y="6128098"/>
              <a:ext cx="10627440" cy="2731957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1441465" y="5695664"/>
              <a:ext cx="1861268" cy="660805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2819400" y="5752546"/>
              <a:ext cx="3681906" cy="3755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b="1" dirty="0">
                  <a:latin typeface="NanumSquareOTF Bold" panose="020B0600000101010101" pitchFamily="34" charset="-127"/>
                </a:rPr>
                <a:t>Fig. </a:t>
              </a:r>
              <a:r>
                <a:rPr lang="en-US" b="1" dirty="0" err="1">
                  <a:latin typeface="NanumSquareOTF Bold" panose="020B0600000101010101" pitchFamily="34" charset="-127"/>
                </a:rPr>
                <a:t>일별</a:t>
              </a:r>
              <a:r>
                <a:rPr lang="en-US" b="1" dirty="0">
                  <a:latin typeface="NanumSquareOTF Bold" panose="020B0600000101010101" pitchFamily="34" charset="-127"/>
                </a:rPr>
                <a:t> </a:t>
              </a:r>
              <a:r>
                <a:rPr lang="en-US" b="1" dirty="0" err="1">
                  <a:latin typeface="NanumSquareOTF Bold" panose="020B0600000101010101" pitchFamily="34" charset="-127"/>
                </a:rPr>
                <a:t>발전량</a:t>
              </a:r>
              <a:r>
                <a:rPr lang="en-US" b="1" dirty="0">
                  <a:latin typeface="NanumSquareOTF Bold" panose="020B0600000101010101" pitchFamily="34" charset="-127"/>
                </a:rPr>
                <a:t> </a:t>
              </a:r>
              <a:r>
                <a:rPr lang="en-US" b="1" dirty="0" err="1"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예측</a:t>
              </a:r>
              <a:r>
                <a:rPr lang="en-US" b="1" dirty="0"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b="1" dirty="0" err="1"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및</a:t>
              </a:r>
              <a:r>
                <a:rPr lang="en-US" b="1" dirty="0"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b="1" dirty="0" err="1"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비교</a:t>
              </a:r>
              <a:r>
                <a:rPr lang="en-US" b="1" dirty="0"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b="1" dirty="0" err="1"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결과</a:t>
              </a:r>
              <a:r>
                <a:rPr lang="en-US" b="1" dirty="0"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 </a:t>
              </a:r>
            </a:p>
          </p:txBody>
        </p:sp>
      </p:grpSp>
      <p:sp>
        <p:nvSpPr>
          <p:cNvPr id="18" name="AutoShape 18"/>
          <p:cNvSpPr/>
          <p:nvPr/>
        </p:nvSpPr>
        <p:spPr>
          <a:xfrm rot="5400000">
            <a:off x="9631593" y="5447733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바닥글 개체 틀 18">
            <a:extLst>
              <a:ext uri="{FF2B5EF4-FFF2-40B4-BE49-F238E27FC236}">
                <a16:creationId xmlns:a16="http://schemas.microsoft.com/office/drawing/2014/main" id="{C60D4BAB-1DCC-9A42-A827-E0DEBD610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A8A464BF-2C50-F146-9D39-653E4D8F3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43BB0A9-7ED8-004C-8351-32F13B485727}"/>
              </a:ext>
            </a:extLst>
          </p:cNvPr>
          <p:cNvGrpSpPr/>
          <p:nvPr/>
        </p:nvGrpSpPr>
        <p:grpSpPr>
          <a:xfrm>
            <a:off x="1226602" y="2085918"/>
            <a:ext cx="10965398" cy="3277701"/>
            <a:chOff x="2527904" y="2366329"/>
            <a:chExt cx="10965398" cy="3277701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/>
            <a:srcRect r="9837" b="460"/>
            <a:stretch>
              <a:fillRect/>
            </a:stretch>
          </p:blipFill>
          <p:spPr>
            <a:xfrm>
              <a:off x="2753255" y="2852932"/>
              <a:ext cx="10740047" cy="2791098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2527904" y="2405737"/>
              <a:ext cx="3910328" cy="3755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b="1" dirty="0">
                  <a:latin typeface="NanumSquareOTF Bold" panose="020B0600000101010101" pitchFamily="34" charset="-127"/>
                </a:rPr>
                <a:t>Fig. </a:t>
              </a:r>
              <a:r>
                <a:rPr lang="en-US" b="1" dirty="0" err="1">
                  <a:latin typeface="NanumSquareOTF Bold" panose="020B0600000101010101" pitchFamily="34" charset="-127"/>
                </a:rPr>
                <a:t>시간별</a:t>
              </a:r>
              <a:r>
                <a:rPr lang="en-US" b="1" dirty="0">
                  <a:latin typeface="NanumSquareOTF Bold" panose="020B0600000101010101" pitchFamily="34" charset="-127"/>
                </a:rPr>
                <a:t> </a:t>
              </a:r>
              <a:r>
                <a:rPr lang="en-US" b="1" dirty="0" err="1">
                  <a:latin typeface="NanumSquareOTF Bold" panose="020B0600000101010101" pitchFamily="34" charset="-127"/>
                </a:rPr>
                <a:t>발전량</a:t>
              </a:r>
              <a:r>
                <a:rPr lang="en-US" b="1" dirty="0">
                  <a:latin typeface="NanumSquareOTF Bold" panose="020B0600000101010101" pitchFamily="34" charset="-127"/>
                </a:rPr>
                <a:t> </a:t>
              </a:r>
              <a:r>
                <a:rPr lang="en-US" b="1" dirty="0" err="1"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예측</a:t>
              </a:r>
              <a:r>
                <a:rPr lang="en-US" b="1" dirty="0"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b="1" dirty="0" err="1"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및</a:t>
              </a:r>
              <a:r>
                <a:rPr lang="en-US" b="1" dirty="0"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b="1" dirty="0" err="1"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비교결과</a:t>
              </a:r>
              <a:r>
                <a:rPr lang="en-US" b="1" dirty="0"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 </a:t>
              </a:r>
            </a:p>
          </p:txBody>
        </p: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1475087" y="2366329"/>
              <a:ext cx="1847424" cy="6558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13706"/>
            <a:ext cx="357013" cy="1086030"/>
          </a:xfrm>
          <a:prstGeom prst="rect">
            <a:avLst/>
          </a:prstGeom>
          <a:solidFill>
            <a:srgbClr val="FF3A21"/>
          </a:solidFill>
        </p:spPr>
      </p:sp>
      <p:sp>
        <p:nvSpPr>
          <p:cNvPr id="3" name="AutoShape 3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549294" y="532021"/>
            <a:ext cx="16230600" cy="507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999" b="1" dirty="0" err="1">
                <a:solidFill>
                  <a:srgbClr val="FF3A21"/>
                </a:solidFill>
                <a:latin typeface="NanumSquareOTF Bold" panose="020B0600000101010101" pitchFamily="34" charset="-127"/>
                <a:ea typeface="NanumSquareOTF 1"/>
              </a:rPr>
              <a:t>목차</a:t>
            </a:r>
            <a:endParaRPr lang="en-US" sz="3999" b="1" dirty="0">
              <a:solidFill>
                <a:srgbClr val="FF3A21"/>
              </a:solidFill>
              <a:latin typeface="NanumSquareOTF Bold" panose="020B0600000101010101" pitchFamily="34" charset="-127"/>
              <a:ea typeface="NanumSquareOTF 1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2286000" y="1866900"/>
            <a:ext cx="5015873" cy="2161842"/>
            <a:chOff x="0" y="38100"/>
            <a:chExt cx="6687830" cy="2882456"/>
          </a:xfrm>
        </p:grpSpPr>
        <p:sp>
          <p:nvSpPr>
            <p:cNvPr id="6" name="AutoShape 6"/>
            <p:cNvSpPr/>
            <p:nvPr/>
          </p:nvSpPr>
          <p:spPr>
            <a:xfrm rot="-5400000">
              <a:off x="250806" y="1523863"/>
              <a:ext cx="2793387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38100"/>
              <a:ext cx="1293166" cy="1091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48"/>
                </a:lnSpc>
              </a:pPr>
              <a:r>
                <a:rPr lang="en-US" sz="5600" spc="-263">
                  <a:solidFill>
                    <a:srgbClr val="FF3A21"/>
                  </a:solidFill>
                  <a:latin typeface="NanumSquareOTF 1"/>
                </a:rPr>
                <a:t>01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112096" y="139869"/>
              <a:ext cx="4365322" cy="411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0"/>
                </a:lnSpc>
              </a:pPr>
              <a:r>
                <a:rPr lang="en-US" sz="2199" dirty="0" err="1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1 Bold"/>
                </a:rPr>
                <a:t>프로젝트</a:t>
              </a:r>
              <a:r>
                <a:rPr lang="en-US" sz="2199" dirty="0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1 Bold"/>
                </a:rPr>
                <a:t> </a:t>
              </a:r>
              <a:r>
                <a:rPr lang="en-US" sz="2199" dirty="0" err="1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1 Bold"/>
                </a:rPr>
                <a:t>개요</a:t>
              </a:r>
              <a:endParaRPr lang="en-US" sz="2199" dirty="0">
                <a:solidFill>
                  <a:srgbClr val="FF3A21"/>
                </a:solidFill>
                <a:latin typeface="NanumSquareOTF" panose="020B0600000101010101" pitchFamily="34" charset="-127"/>
                <a:ea typeface="NanumSquareOTF 1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 rot="17453">
              <a:off x="2123646" y="961436"/>
              <a:ext cx="4564184" cy="992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1" lvl="1" indent="-215900">
                <a:lnSpc>
                  <a:spcPts val="3000"/>
                </a:lnSpc>
                <a:buFont typeface="Arial"/>
                <a:buChar char="•"/>
              </a:pPr>
              <a:r>
                <a:rPr lang="ko-KR" altLang="en-US" sz="2000" dirty="0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2"/>
                </a:rPr>
                <a:t>구성원 및 역할</a:t>
              </a:r>
              <a:endParaRPr lang="en-US" sz="2000" dirty="0">
                <a:solidFill>
                  <a:srgbClr val="FF3A21"/>
                </a:solidFill>
                <a:latin typeface="NanumSquareOTF" panose="020B0600000101010101" pitchFamily="34" charset="-127"/>
                <a:ea typeface="NanumSquareOTF 2"/>
              </a:endParaRPr>
            </a:p>
            <a:p>
              <a:pPr marL="431801" lvl="1" indent="-215900">
                <a:lnSpc>
                  <a:spcPts val="3000"/>
                </a:lnSpc>
                <a:buFont typeface="Arial"/>
                <a:buChar char="•"/>
              </a:pPr>
              <a:r>
                <a:rPr lang="en-US" sz="2000" dirty="0" err="1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2"/>
                </a:rPr>
                <a:t>프로젝트</a:t>
              </a:r>
              <a:r>
                <a:rPr lang="en-US" sz="2000" dirty="0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2"/>
                </a:rPr>
                <a:t> </a:t>
              </a:r>
              <a:r>
                <a:rPr lang="en-US" sz="2000" dirty="0" err="1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2"/>
                </a:rPr>
                <a:t>기획</a:t>
              </a:r>
              <a:r>
                <a:rPr lang="en-US" sz="2000" dirty="0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2"/>
                </a:rPr>
                <a:t> </a:t>
              </a:r>
              <a:r>
                <a:rPr lang="en-US" sz="2000" dirty="0" err="1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2"/>
                </a:rPr>
                <a:t>배경</a:t>
              </a:r>
              <a:r>
                <a:rPr lang="en-US" sz="2000" dirty="0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2"/>
                </a:rPr>
                <a:t> </a:t>
              </a:r>
              <a:r>
                <a:rPr lang="en-US" sz="2000" dirty="0" err="1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2"/>
                </a:rPr>
                <a:t>및</a:t>
              </a:r>
              <a:r>
                <a:rPr lang="en-US" sz="2000" dirty="0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2"/>
                </a:rPr>
                <a:t> </a:t>
              </a:r>
              <a:r>
                <a:rPr lang="en-US" sz="2000" dirty="0" err="1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2"/>
                </a:rPr>
                <a:t>목표</a:t>
              </a:r>
              <a:endParaRPr lang="en-US" sz="2000" dirty="0">
                <a:solidFill>
                  <a:srgbClr val="FF3A21"/>
                </a:solidFill>
                <a:latin typeface="NanumSquareOTF" panose="020B0600000101010101" pitchFamily="34" charset="-127"/>
                <a:ea typeface="NanumSquareOTF 2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134600" y="5315938"/>
            <a:ext cx="4858063" cy="2161842"/>
            <a:chOff x="0" y="38100"/>
            <a:chExt cx="6477418" cy="2882456"/>
          </a:xfrm>
        </p:grpSpPr>
        <p:sp>
          <p:nvSpPr>
            <p:cNvPr id="11" name="AutoShape 11"/>
            <p:cNvSpPr/>
            <p:nvPr/>
          </p:nvSpPr>
          <p:spPr>
            <a:xfrm rot="-5400000">
              <a:off x="250806" y="1523863"/>
              <a:ext cx="2793387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1293166" cy="1091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48"/>
                </a:lnSpc>
              </a:pPr>
              <a:r>
                <a:rPr lang="en-US" sz="5600" spc="-263">
                  <a:solidFill>
                    <a:srgbClr val="FF3A21"/>
                  </a:solidFill>
                  <a:latin typeface="NanumSquareOTF 1"/>
                </a:rPr>
                <a:t>04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112096" y="139869"/>
              <a:ext cx="4365322" cy="411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0"/>
                </a:lnSpc>
              </a:pPr>
              <a:r>
                <a:rPr lang="en-US" sz="2199" dirty="0" err="1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1 Bold"/>
                </a:rPr>
                <a:t>개발</a:t>
              </a:r>
              <a:r>
                <a:rPr lang="en-US" sz="2199" dirty="0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1 Bold"/>
                </a:rPr>
                <a:t> </a:t>
              </a:r>
              <a:r>
                <a:rPr lang="en-US" sz="2199" dirty="0" err="1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1 Bold"/>
                </a:rPr>
                <a:t>후기</a:t>
              </a:r>
              <a:r>
                <a:rPr lang="en-US" sz="2199" dirty="0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1 Bold"/>
                </a:rPr>
                <a:t> </a:t>
              </a:r>
              <a:r>
                <a:rPr lang="en-US" sz="2199" dirty="0" err="1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1 Bold"/>
                </a:rPr>
                <a:t>및</a:t>
              </a:r>
              <a:r>
                <a:rPr lang="en-US" sz="2199" dirty="0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1 Bold"/>
                </a:rPr>
                <a:t> </a:t>
              </a:r>
              <a:r>
                <a:rPr lang="en-US" sz="2199" dirty="0" err="1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1 Bold"/>
                </a:rPr>
                <a:t>느낀점</a:t>
              </a:r>
              <a:endParaRPr lang="en-US" sz="2199" dirty="0">
                <a:solidFill>
                  <a:srgbClr val="FF3A21"/>
                </a:solidFill>
                <a:latin typeface="NanumSquareOTF" panose="020B0600000101010101" pitchFamily="34" charset="-127"/>
                <a:ea typeface="NanumSquareOTF 1 Bold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 rot="17453">
              <a:off x="2124937" y="961797"/>
              <a:ext cx="4351477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endParaRPr dirty="0">
                <a:latin typeface="NanumSquareOTF" panose="020B0600000101010101" pitchFamily="34" charset="-127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134600" y="1869707"/>
            <a:ext cx="4858063" cy="2161842"/>
            <a:chOff x="0" y="38100"/>
            <a:chExt cx="6477418" cy="2882456"/>
          </a:xfrm>
        </p:grpSpPr>
        <p:sp>
          <p:nvSpPr>
            <p:cNvPr id="16" name="AutoShape 16"/>
            <p:cNvSpPr/>
            <p:nvPr/>
          </p:nvSpPr>
          <p:spPr>
            <a:xfrm rot="-5400000">
              <a:off x="250806" y="1523863"/>
              <a:ext cx="2793387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38100"/>
              <a:ext cx="1293166" cy="1091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48"/>
                </a:lnSpc>
              </a:pPr>
              <a:r>
                <a:rPr lang="en-US" sz="5600" spc="-263">
                  <a:solidFill>
                    <a:srgbClr val="FF3A21"/>
                  </a:solidFill>
                  <a:latin typeface="NanumSquareOTF 1"/>
                </a:rPr>
                <a:t>02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112096" y="139869"/>
              <a:ext cx="4365322" cy="411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0"/>
                </a:lnSpc>
              </a:pPr>
              <a:r>
                <a:rPr lang="en-US" sz="2199" dirty="0" err="1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1 Bold"/>
                </a:rPr>
                <a:t>프로세싱</a:t>
              </a:r>
              <a:endParaRPr lang="en-US" sz="2199" dirty="0">
                <a:solidFill>
                  <a:srgbClr val="FF3A21"/>
                </a:solidFill>
                <a:latin typeface="NanumSquareOTF" panose="020B0600000101010101" pitchFamily="34" charset="-127"/>
                <a:ea typeface="NanumSquareOTF 1 Bold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 rot="17453">
              <a:off x="2122358" y="961797"/>
              <a:ext cx="4351477" cy="1498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1" lvl="1" indent="-215900">
                <a:lnSpc>
                  <a:spcPts val="3000"/>
                </a:lnSpc>
                <a:buFont typeface="Arial"/>
                <a:buChar char="•"/>
              </a:pPr>
              <a:r>
                <a:rPr lang="en-US" sz="2000" dirty="0" err="1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2"/>
                </a:rPr>
                <a:t>데이터</a:t>
              </a:r>
              <a:r>
                <a:rPr lang="en-US" sz="2000" dirty="0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2"/>
                </a:rPr>
                <a:t> </a:t>
              </a:r>
              <a:r>
                <a:rPr lang="en-US" sz="2000" dirty="0" err="1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2"/>
                </a:rPr>
                <a:t>수집</a:t>
              </a:r>
              <a:endParaRPr lang="en-US" sz="2000" dirty="0">
                <a:solidFill>
                  <a:srgbClr val="FF3A21"/>
                </a:solidFill>
                <a:latin typeface="NanumSquareOTF" panose="020B0600000101010101" pitchFamily="34" charset="-127"/>
                <a:ea typeface="NanumSquareOTF 2"/>
              </a:endParaRPr>
            </a:p>
            <a:p>
              <a:pPr marL="431801" lvl="1" indent="-215900">
                <a:lnSpc>
                  <a:spcPts val="3000"/>
                </a:lnSpc>
                <a:buFont typeface="Arial"/>
                <a:buChar char="•"/>
              </a:pPr>
              <a:r>
                <a:rPr lang="en-US" sz="2000" dirty="0" err="1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2"/>
                </a:rPr>
                <a:t>데이터</a:t>
              </a:r>
              <a:r>
                <a:rPr lang="en-US" sz="2000" dirty="0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2"/>
                </a:rPr>
                <a:t> </a:t>
              </a:r>
              <a:r>
                <a:rPr lang="en-US" sz="2000" dirty="0" err="1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2"/>
                </a:rPr>
                <a:t>분석</a:t>
              </a:r>
              <a:endParaRPr lang="en-US" sz="2000" dirty="0">
                <a:solidFill>
                  <a:srgbClr val="FF3A21"/>
                </a:solidFill>
                <a:latin typeface="NanumSquareOTF" panose="020B0600000101010101" pitchFamily="34" charset="-127"/>
                <a:ea typeface="NanumSquareOTF 2"/>
              </a:endParaRPr>
            </a:p>
            <a:p>
              <a:pPr marL="431800" lvl="1" indent="-215900">
                <a:lnSpc>
                  <a:spcPts val="3000"/>
                </a:lnSpc>
                <a:buFont typeface="Arial"/>
                <a:buChar char="•"/>
              </a:pPr>
              <a:r>
                <a:rPr lang="en-US" sz="2000" dirty="0" err="1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2"/>
                </a:rPr>
                <a:t>데이터</a:t>
              </a:r>
              <a:r>
                <a:rPr lang="en-US" sz="2000" dirty="0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2"/>
                </a:rPr>
                <a:t> </a:t>
              </a:r>
              <a:r>
                <a:rPr lang="en-US" sz="2000" dirty="0" err="1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2"/>
                </a:rPr>
                <a:t>분석</a:t>
              </a:r>
              <a:r>
                <a:rPr lang="en-US" sz="2000" dirty="0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2"/>
                </a:rPr>
                <a:t> </a:t>
              </a:r>
              <a:r>
                <a:rPr lang="en-US" sz="2000" dirty="0" err="1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2"/>
                </a:rPr>
                <a:t>결과</a:t>
              </a:r>
              <a:endParaRPr lang="en-US" sz="2000" dirty="0">
                <a:solidFill>
                  <a:srgbClr val="FF3A21"/>
                </a:solidFill>
                <a:latin typeface="NanumSquareOTF" panose="020B0600000101010101" pitchFamily="34" charset="-127"/>
                <a:ea typeface="NanumSquareOTF 2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286000" y="5313131"/>
            <a:ext cx="5015873" cy="2161842"/>
            <a:chOff x="0" y="38100"/>
            <a:chExt cx="6687830" cy="2882456"/>
          </a:xfrm>
        </p:grpSpPr>
        <p:sp>
          <p:nvSpPr>
            <p:cNvPr id="21" name="AutoShape 21"/>
            <p:cNvSpPr/>
            <p:nvPr/>
          </p:nvSpPr>
          <p:spPr>
            <a:xfrm rot="-5400000">
              <a:off x="250806" y="1523863"/>
              <a:ext cx="2793387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38100"/>
              <a:ext cx="1293166" cy="1091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48"/>
                </a:lnSpc>
              </a:pPr>
              <a:r>
                <a:rPr lang="en-US" sz="5600" spc="-263">
                  <a:solidFill>
                    <a:srgbClr val="FF3A21"/>
                  </a:solidFill>
                  <a:latin typeface="NanumSquareOTF 1"/>
                </a:rPr>
                <a:t>03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112096" y="139869"/>
              <a:ext cx="4365322" cy="411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0"/>
                </a:lnSpc>
              </a:pPr>
              <a:r>
                <a:rPr lang="en-US" sz="2199" dirty="0" err="1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1 Bold"/>
                </a:rPr>
                <a:t>기대</a:t>
              </a:r>
              <a:r>
                <a:rPr lang="en-US" sz="2199" dirty="0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1 Bold"/>
                </a:rPr>
                <a:t> </a:t>
              </a:r>
              <a:r>
                <a:rPr lang="en-US" sz="2199" dirty="0" err="1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1 Bold"/>
                </a:rPr>
                <a:t>효과</a:t>
              </a:r>
              <a:endParaRPr lang="en-US" sz="2199" dirty="0">
                <a:solidFill>
                  <a:srgbClr val="FF3A21"/>
                </a:solidFill>
                <a:latin typeface="NanumSquareOTF" panose="020B0600000101010101" pitchFamily="34" charset="-127"/>
                <a:ea typeface="NanumSquareOTF 1 Bold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 rot="17453">
              <a:off x="2123647" y="962340"/>
              <a:ext cx="4564183" cy="990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1" lvl="1" indent="-215900">
                <a:lnSpc>
                  <a:spcPts val="3000"/>
                </a:lnSpc>
                <a:buFont typeface="Arial"/>
                <a:buChar char="•"/>
              </a:pPr>
              <a:r>
                <a:rPr lang="en-US" sz="2000" dirty="0" err="1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2"/>
                </a:rPr>
                <a:t>분석을</a:t>
              </a:r>
              <a:r>
                <a:rPr lang="en-US" sz="2000" dirty="0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2"/>
                </a:rPr>
                <a:t> </a:t>
              </a:r>
              <a:r>
                <a:rPr lang="en-US" sz="2000" dirty="0" err="1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2"/>
                </a:rPr>
                <a:t>통한</a:t>
              </a:r>
              <a:r>
                <a:rPr lang="en-US" sz="2000" dirty="0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2"/>
                </a:rPr>
                <a:t> </a:t>
              </a:r>
              <a:r>
                <a:rPr lang="en-US" sz="2000" dirty="0" err="1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2"/>
                </a:rPr>
                <a:t>인사이트</a:t>
              </a:r>
              <a:r>
                <a:rPr lang="en-US" sz="2000" dirty="0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2"/>
                </a:rPr>
                <a:t> </a:t>
              </a:r>
              <a:r>
                <a:rPr lang="en-US" sz="2000" dirty="0" err="1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2"/>
                </a:rPr>
                <a:t>도출</a:t>
              </a:r>
              <a:endParaRPr lang="en-US" sz="2000" dirty="0">
                <a:solidFill>
                  <a:srgbClr val="FF3A21"/>
                </a:solidFill>
                <a:latin typeface="NanumSquareOTF" panose="020B0600000101010101" pitchFamily="34" charset="-127"/>
                <a:ea typeface="NanumSquareOTF 2"/>
              </a:endParaRPr>
            </a:p>
            <a:p>
              <a:pPr marL="431800" lvl="1" indent="-215900">
                <a:lnSpc>
                  <a:spcPts val="3000"/>
                </a:lnSpc>
                <a:buFont typeface="Arial"/>
                <a:buChar char="•"/>
              </a:pPr>
              <a:r>
                <a:rPr lang="en-US" sz="2000" dirty="0" err="1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2"/>
                </a:rPr>
                <a:t>향후</a:t>
              </a:r>
              <a:r>
                <a:rPr lang="en-US" sz="2000" dirty="0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2"/>
                </a:rPr>
                <a:t> </a:t>
              </a:r>
              <a:r>
                <a:rPr lang="en-US" sz="2000" dirty="0" err="1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2"/>
                </a:rPr>
                <a:t>개선</a:t>
              </a:r>
              <a:r>
                <a:rPr lang="en-US" sz="2000" dirty="0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2"/>
                </a:rPr>
                <a:t> </a:t>
              </a:r>
              <a:r>
                <a:rPr lang="en-US" sz="2000" dirty="0" err="1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2"/>
                </a:rPr>
                <a:t>사항</a:t>
              </a:r>
              <a:r>
                <a:rPr lang="en-US" sz="2000" dirty="0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2"/>
                </a:rPr>
                <a:t> </a:t>
              </a:r>
              <a:r>
                <a:rPr lang="en-US" sz="2000" dirty="0" err="1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2"/>
                </a:rPr>
                <a:t>및</a:t>
              </a:r>
              <a:r>
                <a:rPr lang="en-US" sz="2000" dirty="0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2"/>
                </a:rPr>
                <a:t> </a:t>
              </a:r>
              <a:r>
                <a:rPr lang="en-US" sz="2000" dirty="0" err="1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2"/>
                </a:rPr>
                <a:t>기대</a:t>
              </a:r>
              <a:r>
                <a:rPr lang="en-US" sz="2000" dirty="0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2"/>
                </a:rPr>
                <a:t> </a:t>
              </a:r>
              <a:r>
                <a:rPr lang="en-US" sz="2000" dirty="0" err="1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2"/>
                </a:rPr>
                <a:t>효과</a:t>
              </a:r>
              <a:endParaRPr lang="en-US" sz="2000" dirty="0">
                <a:solidFill>
                  <a:srgbClr val="FF3A21"/>
                </a:solidFill>
                <a:latin typeface="NanumSquareOTF" panose="020B0600000101010101" pitchFamily="34" charset="-127"/>
                <a:ea typeface="NanumSquareOTF 2"/>
              </a:endParaRPr>
            </a:p>
          </p:txBody>
        </p:sp>
      </p:grpSp>
      <p:sp>
        <p:nvSpPr>
          <p:cNvPr id="26" name="바닥글 개체 틀 25">
            <a:extLst>
              <a:ext uri="{FF2B5EF4-FFF2-40B4-BE49-F238E27FC236}">
                <a16:creationId xmlns:a16="http://schemas.microsoft.com/office/drawing/2014/main" id="{A3454D27-3FDE-C641-ACE9-547CFC76B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87DD538C-DD9A-2D4E-A0E1-37D7D69EC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13706"/>
            <a:ext cx="357013" cy="1086030"/>
          </a:xfrm>
          <a:prstGeom prst="rect">
            <a:avLst/>
          </a:prstGeom>
          <a:solidFill>
            <a:srgbClr val="FF3A21"/>
          </a:solidFill>
        </p:spPr>
      </p:sp>
      <p:sp>
        <p:nvSpPr>
          <p:cNvPr id="3" name="AutoShape 3"/>
          <p:cNvSpPr/>
          <p:nvPr/>
        </p:nvSpPr>
        <p:spPr>
          <a:xfrm>
            <a:off x="1019175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41499" y="3439814"/>
            <a:ext cx="11388242" cy="86649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6" name="TextBox 6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FF3A21"/>
                  </a:solidFill>
                  <a:latin typeface="NanumSquareOTF 2"/>
                </a:rPr>
                <a:t>02. 프로세싱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데이터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분석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- ARIMA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1066" y="1800254"/>
            <a:ext cx="10497168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b="1" dirty="0">
                <a:solidFill>
                  <a:srgbClr val="FF3A21"/>
                </a:solidFill>
                <a:latin typeface="NanumSquareOTF 1"/>
              </a:rPr>
              <a:t>ARIMA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1499" y="2460202"/>
            <a:ext cx="14198501" cy="893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>
                <a:solidFill>
                  <a:srgbClr val="000000"/>
                </a:solidFill>
                <a:latin typeface="NanumSquareOTF 2"/>
              </a:rPr>
              <a:t>ARIMA(Auto-Regressive Integrated Moving Average)</a:t>
            </a:r>
            <a:r>
              <a:rPr lang="en-US" sz="2400" dirty="0" err="1">
                <a:solidFill>
                  <a:srgbClr val="000000"/>
                </a:solidFill>
                <a:latin typeface="NanumSquareOTF 2"/>
              </a:rPr>
              <a:t>는</a:t>
            </a:r>
            <a:r>
              <a:rPr lang="en-US" sz="2400" dirty="0">
                <a:solidFill>
                  <a:srgbClr val="000000"/>
                </a:solidFill>
                <a:latin typeface="NanumSquareOTF 2"/>
              </a:rPr>
              <a:t> auto-regressive(AR) </a:t>
            </a:r>
            <a:r>
              <a:rPr lang="en-US" sz="2400" dirty="0" err="1">
                <a:solidFill>
                  <a:srgbClr val="000000"/>
                </a:solidFill>
                <a:latin typeface="NanumSquareOTF 2"/>
              </a:rPr>
              <a:t>모형과</a:t>
            </a:r>
            <a:r>
              <a:rPr lang="en-US" sz="2400" dirty="0">
                <a:solidFill>
                  <a:srgbClr val="000000"/>
                </a:solidFill>
                <a:latin typeface="NanumSquareOTF 2"/>
              </a:rPr>
              <a:t> moving average(MA)</a:t>
            </a:r>
          </a:p>
          <a:p>
            <a:pPr>
              <a:lnSpc>
                <a:spcPts val="3600"/>
              </a:lnSpc>
            </a:pPr>
            <a:r>
              <a:rPr lang="en-US" sz="24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모형을</a:t>
            </a:r>
            <a:r>
              <a:rPr lang="en-US" sz="24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동시에</a:t>
            </a:r>
            <a:r>
              <a:rPr lang="en-US" sz="24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포함하는</a:t>
            </a:r>
            <a:r>
              <a:rPr lang="en-US" sz="24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시간의</a:t>
            </a:r>
            <a:r>
              <a:rPr lang="en-US" sz="24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흐름에</a:t>
            </a:r>
            <a:r>
              <a:rPr lang="en-US" sz="24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따른</a:t>
            </a:r>
            <a:r>
              <a:rPr lang="en-US" sz="24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관측값들의</a:t>
            </a:r>
            <a:r>
              <a:rPr lang="en-US" sz="24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확률구조를</a:t>
            </a:r>
            <a:r>
              <a:rPr lang="en-US" sz="24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고려한</a:t>
            </a:r>
            <a:r>
              <a:rPr lang="en-US" sz="24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모형</a:t>
            </a:r>
            <a:endParaRPr lang="en-US" sz="2400" dirty="0">
              <a:solidFill>
                <a:srgbClr val="000000"/>
              </a:solidFill>
              <a:latin typeface="NanumSquareOTF" panose="020B0600000101010101" pitchFamily="34" charset="-127"/>
              <a:ea typeface="NanumSquareOTF 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41499" y="4403068"/>
            <a:ext cx="5121622" cy="340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1800" dirty="0">
                <a:solidFill>
                  <a:srgbClr val="000000"/>
                </a:solidFill>
                <a:latin typeface="NanumSquareOTF 2"/>
              </a:rPr>
              <a:t>p : </a:t>
            </a:r>
            <a:r>
              <a:rPr lang="en-US" sz="1800" dirty="0" err="1">
                <a:solidFill>
                  <a:srgbClr val="000000"/>
                </a:solidFill>
                <a:latin typeface="NanumSquareOTF 2"/>
              </a:rPr>
              <a:t>자귀회귀</a:t>
            </a:r>
            <a:r>
              <a:rPr lang="en-US" sz="1800" dirty="0">
                <a:solidFill>
                  <a:srgbClr val="000000"/>
                </a:solidFill>
                <a:latin typeface="NanumSquareOTF 2"/>
              </a:rPr>
              <a:t>(AR) </a:t>
            </a:r>
            <a:r>
              <a:rPr lang="en-US" sz="1800" dirty="0" err="1">
                <a:solidFill>
                  <a:srgbClr val="000000"/>
                </a:solidFill>
                <a:latin typeface="NanumSquareOTF 2"/>
              </a:rPr>
              <a:t>차수</a:t>
            </a:r>
            <a:r>
              <a:rPr lang="en-US" sz="1800" dirty="0">
                <a:solidFill>
                  <a:srgbClr val="000000"/>
                </a:solidFill>
                <a:latin typeface="NanumSquareOTF 2"/>
              </a:rPr>
              <a:t>, d : </a:t>
            </a:r>
            <a:r>
              <a:rPr lang="en-US" sz="1800" dirty="0" err="1">
                <a:solidFill>
                  <a:srgbClr val="000000"/>
                </a:solidFill>
                <a:latin typeface="NanumSquareOTF 2"/>
              </a:rPr>
              <a:t>차분</a:t>
            </a:r>
            <a:r>
              <a:rPr lang="en-US" sz="1800" dirty="0">
                <a:solidFill>
                  <a:srgbClr val="000000"/>
                </a:solidFill>
                <a:latin typeface="NanumSquareOTF 2"/>
              </a:rPr>
              <a:t>, q : </a:t>
            </a:r>
            <a:r>
              <a:rPr lang="en-US" sz="1800" dirty="0" err="1">
                <a:solidFill>
                  <a:srgbClr val="000000"/>
                </a:solidFill>
                <a:latin typeface="NanumSquareOTF 2"/>
              </a:rPr>
              <a:t>이동평균</a:t>
            </a:r>
            <a:r>
              <a:rPr lang="en-US" sz="1800" dirty="0">
                <a:solidFill>
                  <a:srgbClr val="000000"/>
                </a:solidFill>
                <a:latin typeface="NanumSquareOTF 2"/>
              </a:rPr>
              <a:t>(MA) </a:t>
            </a:r>
            <a:r>
              <a:rPr lang="en-US" sz="1800" dirty="0" err="1">
                <a:solidFill>
                  <a:srgbClr val="000000"/>
                </a:solidFill>
                <a:latin typeface="NanumSquareOTF 2"/>
              </a:rPr>
              <a:t>차수</a:t>
            </a:r>
            <a:endParaRPr lang="en-US" sz="1800" dirty="0">
              <a:solidFill>
                <a:srgbClr val="000000"/>
              </a:solidFill>
              <a:latin typeface="NanumSquareOTF 2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838200" y="5866736"/>
            <a:ext cx="14839520" cy="2467035"/>
            <a:chOff x="-31500" y="-95148"/>
            <a:chExt cx="19786027" cy="3289381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31500" y="1613035"/>
              <a:ext cx="5288225" cy="1581198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353300" y="1800941"/>
              <a:ext cx="9544281" cy="1205386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212321" y="-95148"/>
              <a:ext cx="13996224" cy="641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 b="1" dirty="0">
                  <a:solidFill>
                    <a:srgbClr val="FF3A21"/>
                  </a:solidFill>
                  <a:latin typeface="NanumSquareOTF 1"/>
                </a:rPr>
                <a:t>SARIMA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09800" y="823739"/>
              <a:ext cx="19544727" cy="534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dirty="0">
                  <a:solidFill>
                    <a:srgbClr val="000000"/>
                  </a:solidFill>
                  <a:latin typeface="NanumSquareOTF 2"/>
                </a:rPr>
                <a:t>seasonal ARIMA </a:t>
              </a:r>
              <a:r>
                <a:rPr lang="en-US" sz="2400" dirty="0" err="1">
                  <a:solidFill>
                    <a:srgbClr val="000000"/>
                  </a:solidFill>
                  <a:latin typeface="NanumSquareOTF 2"/>
                </a:rPr>
                <a:t>모델은</a:t>
              </a:r>
              <a:r>
                <a:rPr lang="en-US" sz="2400" dirty="0">
                  <a:solidFill>
                    <a:srgbClr val="000000"/>
                  </a:solidFill>
                  <a:latin typeface="NanumSquareOTF 2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NanumSquareOTF 2"/>
                </a:rPr>
                <a:t>기존</a:t>
              </a:r>
              <a:r>
                <a:rPr lang="en-US" sz="2400" dirty="0">
                  <a:solidFill>
                    <a:srgbClr val="000000"/>
                  </a:solidFill>
                  <a:latin typeface="NanumSquareOTF 2"/>
                </a:rPr>
                <a:t> ARIMA </a:t>
              </a:r>
              <a:r>
                <a:rPr lang="en-US" sz="2400" dirty="0" err="1">
                  <a:solidFill>
                    <a:srgbClr val="000000"/>
                  </a:solidFill>
                  <a:latin typeface="NanumSquareOTF 2"/>
                </a:rPr>
                <a:t>모델에</a:t>
              </a:r>
              <a:r>
                <a:rPr lang="en-US" sz="2400" dirty="0">
                  <a:solidFill>
                    <a:srgbClr val="000000"/>
                  </a:solidFill>
                  <a:latin typeface="NanumSquareOTF 2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NanumSquareOTF 2"/>
                </a:rPr>
                <a:t>계절</a:t>
              </a:r>
              <a:r>
                <a:rPr lang="en-US" sz="2400" dirty="0">
                  <a:solidFill>
                    <a:srgbClr val="000000"/>
                  </a:solidFill>
                  <a:latin typeface="NanumSquareOTF 2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NanumSquareOTF 2"/>
                </a:rPr>
                <a:t>변동을</a:t>
              </a:r>
              <a:r>
                <a:rPr lang="en-US" sz="2400" dirty="0">
                  <a:solidFill>
                    <a:srgbClr val="000000"/>
                  </a:solidFill>
                  <a:latin typeface="NanumSquareOTF 2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NanumSquareOTF 2"/>
                </a:rPr>
                <a:t>반영</a:t>
              </a:r>
              <a:endParaRPr lang="en-US" sz="2400" dirty="0">
                <a:solidFill>
                  <a:srgbClr val="000000"/>
                </a:solidFill>
                <a:latin typeface="NanumSquareOTF 2"/>
              </a:endParaRPr>
            </a:p>
          </p:txBody>
        </p:sp>
      </p:grpSp>
      <p:sp>
        <p:nvSpPr>
          <p:cNvPr id="16" name="바닥글 개체 틀 15">
            <a:extLst>
              <a:ext uri="{FF2B5EF4-FFF2-40B4-BE49-F238E27FC236}">
                <a16:creationId xmlns:a16="http://schemas.microsoft.com/office/drawing/2014/main" id="{E22C26C4-EC5C-D444-ACEF-E9051820B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3953EF4A-0828-C34C-9168-F7BC86713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647BA8BC-17AC-4348-A1C9-AE9AB781A7BE}"/>
              </a:ext>
            </a:extLst>
          </p:cNvPr>
          <p:cNvSpPr/>
          <p:nvPr/>
        </p:nvSpPr>
        <p:spPr>
          <a:xfrm>
            <a:off x="990600" y="5295900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13706"/>
            <a:ext cx="357013" cy="1086030"/>
          </a:xfrm>
          <a:prstGeom prst="rect">
            <a:avLst/>
          </a:prstGeom>
          <a:solidFill>
            <a:srgbClr val="FF3A21"/>
          </a:solidFill>
        </p:spPr>
      </p:sp>
      <p:grpSp>
        <p:nvGrpSpPr>
          <p:cNvPr id="4" name="Group 4"/>
          <p:cNvGrpSpPr/>
          <p:nvPr/>
        </p:nvGrpSpPr>
        <p:grpSpPr>
          <a:xfrm>
            <a:off x="11935121" y="1699032"/>
            <a:ext cx="6019800" cy="6127844"/>
            <a:chOff x="-46299" y="-805682"/>
            <a:chExt cx="8026398" cy="8170458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6943020" cy="3909095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 r="4277" b="5122"/>
            <a:stretch>
              <a:fillRect/>
            </a:stretch>
          </p:blipFill>
          <p:spPr>
            <a:xfrm>
              <a:off x="0" y="4228243"/>
              <a:ext cx="6943020" cy="3136533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-46299" y="-805682"/>
              <a:ext cx="8026398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1500" b="1" dirty="0"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Fig. Autocorrelation function</a:t>
              </a:r>
              <a:r>
                <a:rPr lang="ko-KR" altLang="en-US" sz="1500" b="1" dirty="0"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altLang="ko-KR" sz="1500" b="1" dirty="0"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&amp;</a:t>
              </a:r>
              <a:r>
                <a:rPr lang="en-US" sz="1500" b="1" dirty="0"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partial autocorrelation</a:t>
              </a:r>
              <a:r>
                <a:rPr lang="ko-KR" altLang="en-US" sz="1500" b="1" dirty="0"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1500" b="1" dirty="0"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function</a:t>
              </a:r>
              <a:r>
                <a:rPr lang="en-US" altLang="ko-KR" sz="1500" b="1" dirty="0"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,</a:t>
              </a:r>
              <a:r>
                <a:rPr lang="en-US" sz="1500" b="1" dirty="0"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br>
                <a:rPr lang="en-US" sz="1500" b="1" dirty="0"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</a:br>
              <a:r>
                <a:rPr lang="en-US" sz="1500" b="1" dirty="0" err="1"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분포</a:t>
              </a:r>
              <a:r>
                <a:rPr lang="ko-KR" altLang="en-US" sz="1500" b="1" dirty="0"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에 </a:t>
              </a:r>
              <a:r>
                <a:rPr lang="en-US" sz="1500" b="1" dirty="0" err="1"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따른</a:t>
              </a:r>
              <a:r>
                <a:rPr lang="en-US" sz="1500" b="1" dirty="0"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1500" b="1" dirty="0" err="1"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모델</a:t>
              </a:r>
              <a:r>
                <a:rPr lang="en-US" sz="1500" b="1" dirty="0"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1500" b="1" dirty="0" err="1"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산정</a:t>
              </a:r>
              <a:r>
                <a:rPr lang="en-US" sz="1500" b="1" dirty="0"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1500" b="1" dirty="0" err="1"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기준</a:t>
              </a:r>
              <a:endParaRPr lang="en-US" sz="1500" b="1" dirty="0"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FF3A21"/>
                  </a:solidFill>
                  <a:latin typeface="NanumSquareOTF 2"/>
                </a:rPr>
                <a:t>02. 프로세싱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데이터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분석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- ARIMA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58008" y="1931432"/>
            <a:ext cx="9220200" cy="3338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NanumSquareOTF 3"/>
              </a:rPr>
              <a:t>Fig. </a:t>
            </a:r>
            <a:r>
              <a:rPr lang="en-US" sz="1600" b="1" dirty="0" err="1">
                <a:latin typeface="NanumSquareOTF 3"/>
              </a:rPr>
              <a:t>시계열</a:t>
            </a:r>
            <a:r>
              <a:rPr lang="en-US" sz="1600" b="1" dirty="0">
                <a:latin typeface="NanumSquareOTF 3"/>
              </a:rPr>
              <a:t> </a:t>
            </a:r>
            <a:r>
              <a:rPr lang="en-US" sz="1600" b="1" dirty="0" err="1">
                <a:latin typeface="NanumSquareOTF 3"/>
              </a:rPr>
              <a:t>분해법을</a:t>
            </a:r>
            <a:r>
              <a:rPr lang="en-US" sz="1600" b="1" dirty="0">
                <a:latin typeface="NanumSquareOTF 3"/>
              </a:rPr>
              <a:t> </a:t>
            </a:r>
            <a:r>
              <a:rPr lang="en-US" sz="1600" b="1" dirty="0" err="1">
                <a:latin typeface="NanumSquareOTF 3"/>
              </a:rPr>
              <a:t>적용</a:t>
            </a:r>
            <a:r>
              <a:rPr lang="en-US" sz="1600" b="1" dirty="0">
                <a:latin typeface="NanumSquareOTF 3"/>
              </a:rPr>
              <a:t>  </a:t>
            </a:r>
            <a:r>
              <a:rPr lang="en-US" sz="1600" b="1" dirty="0" err="1">
                <a:latin typeface="NanumSquareOTF 3"/>
              </a:rPr>
              <a:t>원본</a:t>
            </a:r>
            <a:r>
              <a:rPr lang="en-US" sz="1600" b="1" dirty="0">
                <a:latin typeface="NanumSquareOTF 3"/>
              </a:rPr>
              <a:t> </a:t>
            </a:r>
            <a:r>
              <a:rPr lang="en-US" sz="1600" b="1" dirty="0" err="1">
                <a:latin typeface="NanumSquareOTF 3"/>
              </a:rPr>
              <a:t>데이터</a:t>
            </a:r>
            <a:r>
              <a:rPr lang="en-US" sz="1600" b="1" dirty="0">
                <a:latin typeface="NanumSquareOTF 3"/>
              </a:rPr>
              <a:t>, </a:t>
            </a:r>
            <a:r>
              <a:rPr lang="en-US" sz="1600" b="1" dirty="0" err="1">
                <a:latin typeface="NanumSquareOTF 3"/>
              </a:rPr>
              <a:t>추세</a:t>
            </a:r>
            <a:r>
              <a:rPr lang="en-US" sz="1600" b="1" dirty="0">
                <a:latin typeface="NanumSquareOTF 3"/>
              </a:rPr>
              <a:t>(Trend), </a:t>
            </a:r>
            <a:r>
              <a:rPr lang="en-US" sz="1600" b="1" dirty="0" err="1">
                <a:latin typeface="NanumSquareOTF 3"/>
              </a:rPr>
              <a:t>계절성</a:t>
            </a:r>
            <a:r>
              <a:rPr lang="en-US" sz="1600" b="1" dirty="0">
                <a:latin typeface="NanumSquareOTF 3"/>
              </a:rPr>
              <a:t>(Seasonal), </a:t>
            </a:r>
            <a:r>
              <a:rPr lang="en-US" sz="1600" b="1" dirty="0" err="1">
                <a:latin typeface="NanumSquareOTF 3"/>
              </a:rPr>
              <a:t>불규칙요소</a:t>
            </a:r>
            <a:r>
              <a:rPr lang="en-US" sz="1600" b="1" dirty="0">
                <a:latin typeface="NanumSquareOTF 3"/>
              </a:rPr>
              <a:t>(Residual) </a:t>
            </a:r>
            <a:r>
              <a:rPr lang="en-US" sz="1600" b="1" dirty="0" err="1">
                <a:latin typeface="NanumSquareOTF 3"/>
              </a:rPr>
              <a:t>그래프</a:t>
            </a:r>
            <a:endParaRPr lang="en-US" sz="1600" b="1" dirty="0">
              <a:latin typeface="NanumSquareOTF 3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08342" y="7826876"/>
            <a:ext cx="11226779" cy="7253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3392" lvl="1" indent="-226696">
              <a:lnSpc>
                <a:spcPts val="2940"/>
              </a:lnSpc>
              <a:buFont typeface="Arial"/>
              <a:buChar char="•"/>
            </a:pPr>
            <a:r>
              <a:rPr lang="en-US" sz="2100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시계열</a:t>
            </a:r>
            <a:r>
              <a:rPr lang="en-US" sz="21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sz="2100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분해법을</a:t>
            </a:r>
            <a:r>
              <a:rPr lang="en-US" sz="21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sz="2100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적용하여</a:t>
            </a:r>
            <a:r>
              <a:rPr lang="en-US" sz="21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sz="2100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계절성을</a:t>
            </a:r>
            <a:r>
              <a:rPr lang="en-US" sz="21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sz="2100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파악한</a:t>
            </a:r>
            <a:r>
              <a:rPr lang="en-US" sz="21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sz="2100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결과</a:t>
            </a:r>
            <a:r>
              <a:rPr lang="en-US" sz="21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sz="2100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계절성을</a:t>
            </a:r>
            <a:r>
              <a:rPr lang="en-US" sz="21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sz="2100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파악하기</a:t>
            </a:r>
            <a:r>
              <a:rPr lang="en-US" sz="21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sz="2100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힘듬</a:t>
            </a:r>
            <a:endParaRPr lang="en-US" sz="2100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marL="453392" lvl="1" indent="-226696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ACF, PACF </a:t>
            </a:r>
            <a:r>
              <a:rPr lang="en-US" sz="2100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그래프를</a:t>
            </a:r>
            <a:r>
              <a:rPr lang="en-US" sz="21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sz="2100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그린</a:t>
            </a:r>
            <a:r>
              <a:rPr lang="ko-KR" altLang="en-US" sz="21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sz="2100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결과</a:t>
            </a:r>
            <a:r>
              <a:rPr lang="en-US" sz="21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sz="2100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ACF에서</a:t>
            </a:r>
            <a:r>
              <a:rPr lang="en-US" sz="21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sz="2100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소멸하는</a:t>
            </a:r>
            <a:r>
              <a:rPr lang="en-US" sz="21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sin </a:t>
            </a:r>
            <a:r>
              <a:rPr lang="en-US" sz="2100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함수</a:t>
            </a:r>
            <a:r>
              <a:rPr lang="en-US" sz="21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sz="2100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형태</a:t>
            </a:r>
            <a:r>
              <a:rPr lang="en-US" sz="21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→ </a:t>
            </a:r>
            <a:r>
              <a:rPr lang="en-US" sz="2100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임의</a:t>
            </a:r>
            <a:r>
              <a:rPr lang="en-US" sz="21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sz="2100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파라미터로</a:t>
            </a:r>
            <a:r>
              <a:rPr lang="en-US" sz="21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(1,0,0) </a:t>
            </a:r>
            <a:r>
              <a:rPr lang="en-US" sz="2100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적용</a:t>
            </a:r>
            <a:endParaRPr lang="en-US" sz="2100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4" name="바닥글 개체 틀 13">
            <a:extLst>
              <a:ext uri="{FF2B5EF4-FFF2-40B4-BE49-F238E27FC236}">
                <a16:creationId xmlns:a16="http://schemas.microsoft.com/office/drawing/2014/main" id="{1D8AD8E2-499C-084A-8525-70E30BDFE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E40A86DA-1ACD-8346-93F6-4B762B2CD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C1D92E4-1577-394A-A7AC-4669ABE44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90" y="2330290"/>
            <a:ext cx="11053167" cy="533749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13706"/>
            <a:ext cx="357013" cy="1086030"/>
          </a:xfrm>
          <a:prstGeom prst="rect">
            <a:avLst/>
          </a:prstGeom>
          <a:solidFill>
            <a:srgbClr val="FF3A21"/>
          </a:solidFill>
        </p:spPr>
      </p:sp>
      <p:sp>
        <p:nvSpPr>
          <p:cNvPr id="3" name="AutoShape 3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FF3A21"/>
                  </a:solidFill>
                  <a:latin typeface="NanumSquareOTF 2"/>
                </a:rPr>
                <a:t>02. 프로세싱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데이터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분석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- ARIMA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38200" y="7978150"/>
            <a:ext cx="15316200" cy="725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3120" lvl="1" indent="-226560">
              <a:lnSpc>
                <a:spcPts val="2938"/>
              </a:lnSpc>
              <a:buFont typeface="Arial"/>
              <a:buChar char="•"/>
            </a:pPr>
            <a:r>
              <a:rPr lang="en-US" sz="2098" b="1" dirty="0" err="1">
                <a:solidFill>
                  <a:srgbClr val="000000"/>
                </a:solidFill>
                <a:latin typeface="NanumSquareOTF Bold" panose="020B0600000101010101" pitchFamily="34" charset="-127"/>
                <a:ea typeface="NanumSquareOTF 1"/>
              </a:rPr>
              <a:t>파라미터</a:t>
            </a:r>
            <a:r>
              <a:rPr lang="en-US" sz="2098" b="1" dirty="0">
                <a:solidFill>
                  <a:srgbClr val="000000"/>
                </a:solidFill>
                <a:latin typeface="NanumSquareOTF Bold" panose="020B0600000101010101" pitchFamily="34" charset="-127"/>
                <a:ea typeface="NanumSquareOTF 1"/>
              </a:rPr>
              <a:t> </a:t>
            </a:r>
            <a:r>
              <a:rPr lang="en-US" sz="2098" b="1" dirty="0" err="1">
                <a:solidFill>
                  <a:srgbClr val="000000"/>
                </a:solidFill>
                <a:latin typeface="NanumSquareOTF Bold" panose="020B0600000101010101" pitchFamily="34" charset="-127"/>
                <a:ea typeface="NanumSquareOTF 1"/>
              </a:rPr>
              <a:t>최적화</a:t>
            </a:r>
            <a:r>
              <a:rPr lang="en-US" sz="2098" b="1" dirty="0">
                <a:solidFill>
                  <a:srgbClr val="000000"/>
                </a:solidFill>
                <a:latin typeface="NanumSquareOTF Bold" panose="020B0600000101010101" pitchFamily="34" charset="-127"/>
                <a:ea typeface="NanumSquareOTF 1"/>
              </a:rPr>
              <a:t> </a:t>
            </a:r>
            <a:r>
              <a:rPr lang="en-US" sz="2098" b="1" dirty="0" err="1">
                <a:solidFill>
                  <a:srgbClr val="000000"/>
                </a:solidFill>
                <a:latin typeface="NanumSquareOTF Bold" panose="020B0600000101010101" pitchFamily="34" charset="-127"/>
                <a:ea typeface="NanumSquareOTF 1"/>
              </a:rPr>
              <a:t>후</a:t>
            </a:r>
            <a:r>
              <a:rPr lang="en-US" sz="2098" b="1" dirty="0">
                <a:solidFill>
                  <a:srgbClr val="000000"/>
                </a:solidFill>
                <a:latin typeface="NanumSquareOTF Bold" panose="020B0600000101010101" pitchFamily="34" charset="-127"/>
                <a:ea typeface="NanumSquareOTF 1"/>
              </a:rPr>
              <a:t> SARIMAX(2, 1, 2)(1, 0, 0)24 </a:t>
            </a:r>
            <a:r>
              <a:rPr lang="en-US" sz="2098" b="1" dirty="0" err="1">
                <a:solidFill>
                  <a:srgbClr val="000000"/>
                </a:solidFill>
                <a:latin typeface="NanumSquareOTF Bold" panose="020B0600000101010101" pitchFamily="34" charset="-127"/>
                <a:ea typeface="NanumSquareOTF 1"/>
              </a:rPr>
              <a:t>로</a:t>
            </a:r>
            <a:r>
              <a:rPr lang="en-US" sz="2098" b="1" dirty="0">
                <a:solidFill>
                  <a:srgbClr val="000000"/>
                </a:solidFill>
                <a:latin typeface="NanumSquareOTF Bold" panose="020B0600000101010101" pitchFamily="34" charset="-127"/>
                <a:ea typeface="NanumSquareOTF 1"/>
              </a:rPr>
              <a:t> </a:t>
            </a:r>
            <a:r>
              <a:rPr lang="en-US" sz="2098" b="1" dirty="0" err="1">
                <a:solidFill>
                  <a:srgbClr val="000000"/>
                </a:solidFill>
                <a:latin typeface="NanumSquareOTF Bold" panose="020B0600000101010101" pitchFamily="34" charset="-127"/>
                <a:ea typeface="NanumSquareOTF 1"/>
              </a:rPr>
              <a:t>예측</a:t>
            </a:r>
            <a:r>
              <a:rPr lang="en-US" sz="2098" b="1" dirty="0">
                <a:solidFill>
                  <a:srgbClr val="000000"/>
                </a:solidFill>
                <a:latin typeface="NanumSquareOTF Bold" panose="020B0600000101010101" pitchFamily="34" charset="-127"/>
                <a:ea typeface="NanumSquareOTF 1"/>
              </a:rPr>
              <a:t> </a:t>
            </a:r>
            <a:r>
              <a:rPr lang="en-US" sz="2098" b="1" dirty="0" err="1">
                <a:solidFill>
                  <a:srgbClr val="000000"/>
                </a:solidFill>
                <a:latin typeface="NanumSquareOTF Bold" panose="020B0600000101010101" pitchFamily="34" charset="-127"/>
                <a:ea typeface="NanumSquareOTF 1"/>
              </a:rPr>
              <a:t>시</a:t>
            </a:r>
            <a:r>
              <a:rPr lang="en-US" sz="2098" b="1" dirty="0">
                <a:solidFill>
                  <a:srgbClr val="000000"/>
                </a:solidFill>
                <a:latin typeface="NanumSquareOTF Bold" panose="020B0600000101010101" pitchFamily="34" charset="-127"/>
                <a:ea typeface="NanumSquareOTF 1"/>
              </a:rPr>
              <a:t> </a:t>
            </a:r>
            <a:r>
              <a:rPr lang="en-US" sz="2098" b="1" dirty="0" err="1">
                <a:solidFill>
                  <a:srgbClr val="000000"/>
                </a:solidFill>
                <a:latin typeface="NanumSquareOTF Bold" panose="020B0600000101010101" pitchFamily="34" charset="-127"/>
                <a:ea typeface="NanumSquareOTF 1"/>
              </a:rPr>
              <a:t>예측력이</a:t>
            </a:r>
            <a:r>
              <a:rPr lang="en-US" sz="2098" b="1" dirty="0">
                <a:solidFill>
                  <a:srgbClr val="000000"/>
                </a:solidFill>
                <a:latin typeface="NanumSquareOTF Bold" panose="020B0600000101010101" pitchFamily="34" charset="-127"/>
                <a:ea typeface="NanumSquareOTF 1"/>
              </a:rPr>
              <a:t> </a:t>
            </a:r>
            <a:r>
              <a:rPr lang="en-US" sz="2098" b="1" dirty="0" err="1">
                <a:solidFill>
                  <a:srgbClr val="000000"/>
                </a:solidFill>
                <a:latin typeface="NanumSquareOTF Bold" panose="020B0600000101010101" pitchFamily="34" charset="-127"/>
                <a:ea typeface="NanumSquareOTF 1"/>
              </a:rPr>
              <a:t>떨어짐</a:t>
            </a:r>
            <a:r>
              <a:rPr lang="en-US" sz="2098" b="1" dirty="0">
                <a:solidFill>
                  <a:srgbClr val="000000"/>
                </a:solidFill>
                <a:latin typeface="NanumSquareOTF Bold" panose="020B0600000101010101" pitchFamily="34" charset="-127"/>
                <a:ea typeface="NanumSquareOTF 1"/>
              </a:rPr>
              <a:t>. </a:t>
            </a:r>
            <a:r>
              <a:rPr lang="en-US" sz="2098" b="1" dirty="0" err="1">
                <a:solidFill>
                  <a:srgbClr val="000000"/>
                </a:solidFill>
                <a:latin typeface="NanumSquareOTF Bold" panose="020B0600000101010101" pitchFamily="34" charset="-127"/>
                <a:ea typeface="NanumSquareOTF 1"/>
              </a:rPr>
              <a:t>추가적으로</a:t>
            </a:r>
            <a:r>
              <a:rPr lang="en-US" sz="2098" b="1" dirty="0">
                <a:solidFill>
                  <a:srgbClr val="000000"/>
                </a:solidFill>
                <a:latin typeface="NanumSquareOTF Bold" panose="020B0600000101010101" pitchFamily="34" charset="-127"/>
                <a:ea typeface="NanumSquareOTF 1"/>
              </a:rPr>
              <a:t> </a:t>
            </a:r>
            <a:r>
              <a:rPr lang="en-US" sz="2098" b="1" dirty="0" err="1">
                <a:solidFill>
                  <a:srgbClr val="000000"/>
                </a:solidFill>
                <a:latin typeface="NanumSquareOTF Bold" panose="020B0600000101010101" pitchFamily="34" charset="-127"/>
                <a:ea typeface="NanumSquareOTF 1"/>
              </a:rPr>
              <a:t>일별</a:t>
            </a:r>
            <a:r>
              <a:rPr lang="en-US" sz="2098" b="1" dirty="0">
                <a:solidFill>
                  <a:srgbClr val="000000"/>
                </a:solidFill>
                <a:latin typeface="NanumSquareOTF Bold" panose="020B0600000101010101" pitchFamily="34" charset="-127"/>
                <a:ea typeface="NanumSquareOTF 1"/>
              </a:rPr>
              <a:t> </a:t>
            </a:r>
            <a:r>
              <a:rPr lang="en-US" sz="2098" b="1" dirty="0" err="1">
                <a:solidFill>
                  <a:srgbClr val="000000"/>
                </a:solidFill>
                <a:latin typeface="NanumSquareOTF Bold" panose="020B0600000101010101" pitchFamily="34" charset="-127"/>
                <a:ea typeface="NanumSquareOTF 1"/>
              </a:rPr>
              <a:t>발전량</a:t>
            </a:r>
            <a:r>
              <a:rPr lang="en-US" sz="2098" b="1" dirty="0">
                <a:solidFill>
                  <a:srgbClr val="000000"/>
                </a:solidFill>
                <a:latin typeface="NanumSquareOTF Bold" panose="020B0600000101010101" pitchFamily="34" charset="-127"/>
                <a:ea typeface="NanumSquareOTF 1"/>
              </a:rPr>
              <a:t> </a:t>
            </a:r>
            <a:r>
              <a:rPr lang="en-US" sz="2098" b="1" dirty="0" err="1">
                <a:solidFill>
                  <a:srgbClr val="000000"/>
                </a:solidFill>
                <a:latin typeface="NanumSquareOTF Bold" panose="020B0600000101010101" pitchFamily="34" charset="-127"/>
                <a:ea typeface="NanumSquareOTF 1"/>
              </a:rPr>
              <a:t>예측시에도</a:t>
            </a:r>
            <a:r>
              <a:rPr lang="en-US" sz="2098" b="1" dirty="0">
                <a:solidFill>
                  <a:srgbClr val="000000"/>
                </a:solidFill>
                <a:latin typeface="NanumSquareOTF Bold" panose="020B0600000101010101" pitchFamily="34" charset="-127"/>
                <a:ea typeface="NanumSquareOTF 1"/>
              </a:rPr>
              <a:t> </a:t>
            </a:r>
            <a:r>
              <a:rPr lang="en-US" sz="2098" b="1" dirty="0" err="1">
                <a:solidFill>
                  <a:srgbClr val="000000"/>
                </a:solidFill>
                <a:latin typeface="NanumSquareOTF Bold" panose="020B0600000101010101" pitchFamily="34" charset="-127"/>
                <a:ea typeface="NanumSquareOTF 1"/>
              </a:rPr>
              <a:t>비슷한</a:t>
            </a:r>
            <a:r>
              <a:rPr lang="en-US" sz="2098" b="1" dirty="0">
                <a:solidFill>
                  <a:srgbClr val="000000"/>
                </a:solidFill>
                <a:latin typeface="NanumSquareOTF Bold" panose="020B0600000101010101" pitchFamily="34" charset="-127"/>
                <a:ea typeface="NanumSquareOTF 1"/>
              </a:rPr>
              <a:t> </a:t>
            </a:r>
            <a:r>
              <a:rPr lang="en-US" sz="2098" b="1" dirty="0" err="1">
                <a:solidFill>
                  <a:srgbClr val="000000"/>
                </a:solidFill>
                <a:latin typeface="NanumSquareOTF Bold" panose="020B0600000101010101" pitchFamily="34" charset="-127"/>
                <a:ea typeface="NanumSquareOTF 1"/>
              </a:rPr>
              <a:t>결과</a:t>
            </a:r>
            <a:r>
              <a:rPr lang="en-US" sz="2098" b="1" dirty="0">
                <a:solidFill>
                  <a:srgbClr val="000000"/>
                </a:solidFill>
                <a:latin typeface="NanumSquareOTF Bold" panose="020B0600000101010101" pitchFamily="34" charset="-127"/>
                <a:ea typeface="NanumSquareOTF 1"/>
              </a:rPr>
              <a:t> </a:t>
            </a:r>
            <a:r>
              <a:rPr lang="en-US" sz="2098" b="1" dirty="0" err="1">
                <a:solidFill>
                  <a:srgbClr val="000000"/>
                </a:solidFill>
                <a:latin typeface="NanumSquareOTF Bold" panose="020B0600000101010101" pitchFamily="34" charset="-127"/>
                <a:ea typeface="NanumSquareOTF 1"/>
              </a:rPr>
              <a:t>나타남</a:t>
            </a:r>
            <a:endParaRPr lang="en-US" sz="2098" b="1" dirty="0">
              <a:solidFill>
                <a:srgbClr val="000000"/>
              </a:solidFill>
              <a:latin typeface="NanumSquareOTF Bold" panose="020B0600000101010101" pitchFamily="34" charset="-127"/>
              <a:ea typeface="NanumSquareOTF 1"/>
            </a:endParaRPr>
          </a:p>
          <a:p>
            <a:pPr marL="453120" lvl="1" indent="-226560">
              <a:lnSpc>
                <a:spcPts val="2938"/>
              </a:lnSpc>
              <a:buFont typeface="Arial"/>
              <a:buChar char="•"/>
            </a:pPr>
            <a:r>
              <a:rPr lang="en-US" sz="2098" b="1" dirty="0" err="1">
                <a:solidFill>
                  <a:srgbClr val="000000"/>
                </a:solidFill>
                <a:latin typeface="NanumSquareOTF Bold" panose="020B0600000101010101" pitchFamily="34" charset="-127"/>
                <a:ea typeface="NanumSquareOTF 1"/>
              </a:rPr>
              <a:t>시간별</a:t>
            </a:r>
            <a:r>
              <a:rPr lang="en-US" sz="2098" b="1" dirty="0">
                <a:solidFill>
                  <a:srgbClr val="000000"/>
                </a:solidFill>
                <a:latin typeface="NanumSquareOTF Bold" panose="020B0600000101010101" pitchFamily="34" charset="-127"/>
                <a:ea typeface="NanumSquareOTF 1"/>
              </a:rPr>
              <a:t> </a:t>
            </a:r>
            <a:r>
              <a:rPr lang="en-US" sz="2098" b="1" dirty="0" err="1">
                <a:solidFill>
                  <a:srgbClr val="000000"/>
                </a:solidFill>
                <a:latin typeface="NanumSquareOTF Bold" panose="020B0600000101010101" pitchFamily="34" charset="-127"/>
                <a:ea typeface="NanumSquareOTF 1"/>
              </a:rPr>
              <a:t>발전량</a:t>
            </a:r>
            <a:r>
              <a:rPr lang="en-US" sz="2098" b="1" dirty="0">
                <a:solidFill>
                  <a:srgbClr val="000000"/>
                </a:solidFill>
                <a:latin typeface="NanumSquareOTF Bold" panose="020B0600000101010101" pitchFamily="34" charset="-127"/>
                <a:ea typeface="NanumSquareOTF 1"/>
              </a:rPr>
              <a:t> </a:t>
            </a:r>
            <a:r>
              <a:rPr lang="en-US" sz="2098" b="1" dirty="0" err="1">
                <a:solidFill>
                  <a:srgbClr val="000000"/>
                </a:solidFill>
                <a:latin typeface="NanumSquareOTF Bold" panose="020B0600000101010101" pitchFamily="34" charset="-127"/>
                <a:ea typeface="NanumSquareOTF 1"/>
              </a:rPr>
              <a:t>예측</a:t>
            </a:r>
            <a:r>
              <a:rPr lang="en-US" sz="2098" b="1" dirty="0">
                <a:solidFill>
                  <a:srgbClr val="000000"/>
                </a:solidFill>
                <a:latin typeface="NanumSquareOTF Bold" panose="020B0600000101010101" pitchFamily="34" charset="-127"/>
                <a:ea typeface="NanumSquareOTF 1"/>
              </a:rPr>
              <a:t> </a:t>
            </a:r>
            <a:r>
              <a:rPr lang="en-US" sz="2098" b="1" dirty="0" err="1">
                <a:solidFill>
                  <a:srgbClr val="000000"/>
                </a:solidFill>
                <a:latin typeface="NanumSquareOTF Bold" panose="020B0600000101010101" pitchFamily="34" charset="-127"/>
                <a:ea typeface="NanumSquareOTF 1"/>
              </a:rPr>
              <a:t>데이터는</a:t>
            </a:r>
            <a:r>
              <a:rPr lang="en-US" sz="2098" b="1" dirty="0">
                <a:solidFill>
                  <a:srgbClr val="000000"/>
                </a:solidFill>
                <a:latin typeface="NanumSquareOTF Bold" panose="020B0600000101010101" pitchFamily="34" charset="-127"/>
                <a:ea typeface="NanumSquareOTF 1"/>
              </a:rPr>
              <a:t> </a:t>
            </a:r>
            <a:r>
              <a:rPr lang="en-US" sz="2098" b="1" dirty="0" err="1">
                <a:solidFill>
                  <a:srgbClr val="000000"/>
                </a:solidFill>
                <a:latin typeface="NanumSquareOTF Bold" panose="020B0600000101010101" pitchFamily="34" charset="-127"/>
                <a:ea typeface="NanumSquareOTF 1"/>
              </a:rPr>
              <a:t>계절별</a:t>
            </a:r>
            <a:r>
              <a:rPr lang="en-US" sz="2098" b="1" dirty="0">
                <a:solidFill>
                  <a:srgbClr val="000000"/>
                </a:solidFill>
                <a:latin typeface="NanumSquareOTF Bold" panose="020B0600000101010101" pitchFamily="34" charset="-127"/>
                <a:ea typeface="NanumSquareOTF 1"/>
              </a:rPr>
              <a:t> </a:t>
            </a:r>
            <a:r>
              <a:rPr lang="en-US" sz="2098" b="1" dirty="0" err="1">
                <a:solidFill>
                  <a:srgbClr val="000000"/>
                </a:solidFill>
                <a:latin typeface="NanumSquareOTF Bold" panose="020B0600000101010101" pitchFamily="34" charset="-127"/>
                <a:ea typeface="NanumSquareOTF 1"/>
              </a:rPr>
              <a:t>주기가</a:t>
            </a:r>
            <a:r>
              <a:rPr lang="en-US" sz="2098" b="1" dirty="0">
                <a:solidFill>
                  <a:srgbClr val="000000"/>
                </a:solidFill>
                <a:latin typeface="NanumSquareOTF Bold" panose="020B0600000101010101" pitchFamily="34" charset="-127"/>
                <a:ea typeface="NanumSquareOTF 1"/>
              </a:rPr>
              <a:t> </a:t>
            </a:r>
            <a:r>
              <a:rPr lang="en-US" sz="2098" b="1" dirty="0" err="1">
                <a:solidFill>
                  <a:srgbClr val="000000"/>
                </a:solidFill>
                <a:latin typeface="NanumSquareOTF Bold" panose="020B0600000101010101" pitchFamily="34" charset="-127"/>
                <a:ea typeface="NanumSquareOTF 1"/>
              </a:rPr>
              <a:t>아닌</a:t>
            </a:r>
            <a:r>
              <a:rPr lang="en-US" sz="2098" b="1" dirty="0">
                <a:solidFill>
                  <a:srgbClr val="000000"/>
                </a:solidFill>
                <a:latin typeface="NanumSquareOTF Bold" panose="020B0600000101010101" pitchFamily="34" charset="-127"/>
                <a:ea typeface="NanumSquareOTF 1"/>
              </a:rPr>
              <a:t> </a:t>
            </a:r>
            <a:r>
              <a:rPr lang="en-US" sz="2098" b="1" dirty="0" err="1">
                <a:solidFill>
                  <a:srgbClr val="000000"/>
                </a:solidFill>
                <a:latin typeface="NanumSquareOTF Bold" panose="020B0600000101010101" pitchFamily="34" charset="-127"/>
                <a:ea typeface="NanumSquareOTF 1"/>
              </a:rPr>
              <a:t>일별</a:t>
            </a:r>
            <a:r>
              <a:rPr lang="en-US" sz="2098" b="1" dirty="0">
                <a:solidFill>
                  <a:srgbClr val="000000"/>
                </a:solidFill>
                <a:latin typeface="NanumSquareOTF Bold" panose="020B0600000101010101" pitchFamily="34" charset="-127"/>
                <a:ea typeface="NanumSquareOTF 1"/>
              </a:rPr>
              <a:t> </a:t>
            </a:r>
            <a:r>
              <a:rPr lang="en-US" sz="2098" b="1" dirty="0" err="1">
                <a:solidFill>
                  <a:srgbClr val="000000"/>
                </a:solidFill>
                <a:latin typeface="NanumSquareOTF Bold" panose="020B0600000101010101" pitchFamily="34" charset="-127"/>
                <a:ea typeface="NanumSquareOTF 1"/>
              </a:rPr>
              <a:t>시간에</a:t>
            </a:r>
            <a:r>
              <a:rPr lang="en-US" sz="2098" b="1" dirty="0">
                <a:solidFill>
                  <a:srgbClr val="000000"/>
                </a:solidFill>
                <a:latin typeface="NanumSquareOTF Bold" panose="020B0600000101010101" pitchFamily="34" charset="-127"/>
                <a:ea typeface="NanumSquareOTF 1"/>
              </a:rPr>
              <a:t> </a:t>
            </a:r>
            <a:r>
              <a:rPr lang="en-US" sz="2098" b="1" dirty="0" err="1">
                <a:solidFill>
                  <a:srgbClr val="000000"/>
                </a:solidFill>
                <a:latin typeface="NanumSquareOTF Bold" panose="020B0600000101010101" pitchFamily="34" charset="-127"/>
                <a:ea typeface="NanumSquareOTF 1"/>
              </a:rPr>
              <a:t>따른</a:t>
            </a:r>
            <a:r>
              <a:rPr lang="en-US" sz="2098" b="1" dirty="0">
                <a:solidFill>
                  <a:srgbClr val="000000"/>
                </a:solidFill>
                <a:latin typeface="NanumSquareOTF Bold" panose="020B0600000101010101" pitchFamily="34" charset="-127"/>
                <a:ea typeface="NanumSquareOTF 1"/>
              </a:rPr>
              <a:t> </a:t>
            </a:r>
            <a:r>
              <a:rPr lang="en-US" sz="2098" b="1" dirty="0" err="1">
                <a:solidFill>
                  <a:srgbClr val="000000"/>
                </a:solidFill>
                <a:latin typeface="NanumSquareOTF Bold" panose="020B0600000101010101" pitchFamily="34" charset="-127"/>
                <a:ea typeface="NanumSquareOTF 1"/>
              </a:rPr>
              <a:t>발전량</a:t>
            </a:r>
            <a:r>
              <a:rPr lang="en-US" sz="2098" b="1" dirty="0">
                <a:solidFill>
                  <a:srgbClr val="000000"/>
                </a:solidFill>
                <a:latin typeface="NanumSquareOTF Bold" panose="020B0600000101010101" pitchFamily="34" charset="-127"/>
                <a:ea typeface="NanumSquareOTF 1"/>
              </a:rPr>
              <a:t> </a:t>
            </a:r>
            <a:r>
              <a:rPr lang="en-US" sz="2098" b="1" dirty="0" err="1">
                <a:solidFill>
                  <a:srgbClr val="000000"/>
                </a:solidFill>
                <a:latin typeface="NanumSquareOTF Bold" panose="020B0600000101010101" pitchFamily="34" charset="-127"/>
                <a:ea typeface="NanumSquareOTF 1"/>
              </a:rPr>
              <a:t>주기가</a:t>
            </a:r>
            <a:r>
              <a:rPr lang="en-US" sz="2098" b="1" dirty="0">
                <a:solidFill>
                  <a:srgbClr val="000000"/>
                </a:solidFill>
                <a:latin typeface="NanumSquareOTF Bold" panose="020B0600000101010101" pitchFamily="34" charset="-127"/>
                <a:ea typeface="NanumSquareOTF 1"/>
              </a:rPr>
              <a:t> </a:t>
            </a:r>
            <a:r>
              <a:rPr lang="en-US" sz="2098" b="1" dirty="0" err="1">
                <a:solidFill>
                  <a:srgbClr val="000000"/>
                </a:solidFill>
                <a:latin typeface="NanumSquareOTF Bold" panose="020B0600000101010101" pitchFamily="34" charset="-127"/>
                <a:ea typeface="NanumSquareOTF 1"/>
              </a:rPr>
              <a:t>있으므로</a:t>
            </a:r>
            <a:r>
              <a:rPr lang="en-US" sz="2098" b="1" dirty="0">
                <a:solidFill>
                  <a:srgbClr val="000000"/>
                </a:solidFill>
                <a:latin typeface="NanumSquareOTF Bold" panose="020B0600000101010101" pitchFamily="34" charset="-127"/>
                <a:ea typeface="NanumSquareOTF 1"/>
              </a:rPr>
              <a:t> ARIMA </a:t>
            </a:r>
            <a:r>
              <a:rPr lang="en-US" sz="2098" b="1" dirty="0" err="1">
                <a:solidFill>
                  <a:srgbClr val="000000"/>
                </a:solidFill>
                <a:latin typeface="NanumSquareOTF Bold" panose="020B0600000101010101" pitchFamily="34" charset="-127"/>
                <a:ea typeface="NanumSquareOTF 1"/>
              </a:rPr>
              <a:t>모델이</a:t>
            </a:r>
            <a:r>
              <a:rPr lang="en-US" sz="2098" b="1" dirty="0">
                <a:solidFill>
                  <a:srgbClr val="000000"/>
                </a:solidFill>
                <a:latin typeface="NanumSquareOTF Bold" panose="020B0600000101010101" pitchFamily="34" charset="-127"/>
                <a:ea typeface="NanumSquareOTF 1"/>
              </a:rPr>
              <a:t> </a:t>
            </a:r>
            <a:r>
              <a:rPr lang="en-US" sz="2098" b="1" dirty="0" err="1">
                <a:solidFill>
                  <a:srgbClr val="000000"/>
                </a:solidFill>
                <a:latin typeface="NanumSquareOTF Bold" panose="020B0600000101010101" pitchFamily="34" charset="-127"/>
                <a:ea typeface="NanumSquareOTF 1"/>
              </a:rPr>
              <a:t>적정하지</a:t>
            </a:r>
            <a:r>
              <a:rPr lang="en-US" sz="2098" b="1" dirty="0">
                <a:solidFill>
                  <a:srgbClr val="000000"/>
                </a:solidFill>
                <a:latin typeface="NanumSquareOTF Bold" panose="020B0600000101010101" pitchFamily="34" charset="-127"/>
                <a:ea typeface="NanumSquareOTF 1"/>
              </a:rPr>
              <a:t> </a:t>
            </a:r>
            <a:r>
              <a:rPr lang="en-US" sz="2098" b="1" dirty="0" err="1">
                <a:solidFill>
                  <a:srgbClr val="000000"/>
                </a:solidFill>
                <a:latin typeface="NanumSquareOTF Bold" panose="020B0600000101010101" pitchFamily="34" charset="-127"/>
                <a:ea typeface="NanumSquareOTF 1"/>
              </a:rPr>
              <a:t>않다고</a:t>
            </a:r>
            <a:r>
              <a:rPr lang="en-US" sz="2098" b="1" dirty="0">
                <a:solidFill>
                  <a:srgbClr val="000000"/>
                </a:solidFill>
                <a:latin typeface="NanumSquareOTF Bold" panose="020B0600000101010101" pitchFamily="34" charset="-127"/>
                <a:ea typeface="NanumSquareOTF 1"/>
              </a:rPr>
              <a:t> </a:t>
            </a:r>
            <a:r>
              <a:rPr lang="en-US" sz="2098" b="1" dirty="0" err="1">
                <a:solidFill>
                  <a:srgbClr val="000000"/>
                </a:solidFill>
                <a:latin typeface="NanumSquareOTF Bold" panose="020B0600000101010101" pitchFamily="34" charset="-127"/>
                <a:ea typeface="NanumSquareOTF 1"/>
              </a:rPr>
              <a:t>판단됨</a:t>
            </a:r>
            <a:endParaRPr lang="en-US" sz="2098" b="1" dirty="0">
              <a:solidFill>
                <a:srgbClr val="000000"/>
              </a:solidFill>
              <a:latin typeface="NanumSquareOTF Bold" panose="020B0600000101010101" pitchFamily="34" charset="-127"/>
              <a:ea typeface="NanumSquareOTF 1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A6E138B-BDAD-6D4C-BE85-D99E7EE263FA}"/>
              </a:ext>
            </a:extLst>
          </p:cNvPr>
          <p:cNvGrpSpPr/>
          <p:nvPr/>
        </p:nvGrpSpPr>
        <p:grpSpPr>
          <a:xfrm>
            <a:off x="1041611" y="1839039"/>
            <a:ext cx="11115460" cy="5860712"/>
            <a:chOff x="1028700" y="1401314"/>
            <a:chExt cx="11115460" cy="5860712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l="1001"/>
            <a:stretch>
              <a:fillRect/>
            </a:stretch>
          </p:blipFill>
          <p:spPr>
            <a:xfrm>
              <a:off x="1028700" y="4383049"/>
              <a:ext cx="10895118" cy="2878977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rcRect l="1066"/>
            <a:stretch>
              <a:fillRect/>
            </a:stretch>
          </p:blipFill>
          <p:spPr>
            <a:xfrm>
              <a:off x="1028700" y="1401314"/>
              <a:ext cx="11115460" cy="2903490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1091767" y="1429118"/>
              <a:ext cx="2565833" cy="2106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625"/>
                </a:lnSpc>
              </a:pPr>
              <a:r>
                <a:rPr lang="en-US" sz="1600" b="1" dirty="0">
                  <a:latin typeface="NanumSquareOTF 3"/>
                </a:rPr>
                <a:t>Fig. </a:t>
              </a:r>
              <a:r>
                <a:rPr lang="en-US" sz="1600" b="1" dirty="0" err="1">
                  <a:latin typeface="NanumSquareOTF 3"/>
                </a:rPr>
                <a:t>시간별</a:t>
              </a:r>
              <a:r>
                <a:rPr lang="en-US" sz="1600" b="1" dirty="0">
                  <a:latin typeface="NanumSquareOTF 3"/>
                </a:rPr>
                <a:t> </a:t>
              </a:r>
              <a:r>
                <a:rPr lang="en-US" sz="1600" b="1" dirty="0" err="1">
                  <a:latin typeface="NanumSquareOTF 3"/>
                </a:rPr>
                <a:t>발전량</a:t>
              </a:r>
              <a:r>
                <a:rPr lang="en-US" sz="1600" b="1" dirty="0">
                  <a:latin typeface="NanumSquareOTF 3"/>
                </a:rPr>
                <a:t> </a:t>
              </a:r>
              <a:r>
                <a:rPr lang="en-US" sz="1600" b="1" dirty="0" err="1">
                  <a:latin typeface="NanumSquareOTF 3"/>
                </a:rPr>
                <a:t>예측</a:t>
              </a:r>
              <a:r>
                <a:rPr lang="en-US" sz="1600" b="1" dirty="0">
                  <a:latin typeface="NanumSquareOTF 3"/>
                </a:rPr>
                <a:t> </a:t>
              </a:r>
              <a:r>
                <a:rPr lang="en-US" sz="1600" b="1" dirty="0" err="1">
                  <a:latin typeface="NanumSquareOTF 3"/>
                </a:rPr>
                <a:t>결과</a:t>
              </a:r>
              <a:r>
                <a:rPr lang="en-US" sz="1600" b="1" dirty="0">
                  <a:latin typeface="NanumSquareOTF 3"/>
                </a:rPr>
                <a:t> 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091767" y="4458782"/>
              <a:ext cx="2337233" cy="2106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625"/>
                </a:lnSpc>
              </a:pPr>
              <a:r>
                <a:rPr lang="en-US" sz="1600" b="1" dirty="0">
                  <a:latin typeface="NanumSquareOTF 3"/>
                </a:rPr>
                <a:t>Fig. </a:t>
              </a:r>
              <a:r>
                <a:rPr lang="en-US" sz="1600" b="1" dirty="0" err="1">
                  <a:latin typeface="NanumSquareOTF 3"/>
                </a:rPr>
                <a:t>일별</a:t>
              </a:r>
              <a:r>
                <a:rPr lang="en-US" sz="1600" b="1" dirty="0">
                  <a:latin typeface="NanumSquareOTF 3"/>
                </a:rPr>
                <a:t> </a:t>
              </a:r>
              <a:r>
                <a:rPr lang="en-US" sz="1600" b="1" dirty="0" err="1">
                  <a:latin typeface="NanumSquareOTF 3"/>
                </a:rPr>
                <a:t>발전량</a:t>
              </a:r>
              <a:r>
                <a:rPr lang="en-US" sz="1600" b="1" dirty="0">
                  <a:latin typeface="NanumSquareOTF 3"/>
                </a:rPr>
                <a:t> </a:t>
              </a:r>
              <a:r>
                <a:rPr lang="en-US" sz="1600" b="1" dirty="0" err="1">
                  <a:latin typeface="NanumSquareOTF 3"/>
                </a:rPr>
                <a:t>예측</a:t>
              </a:r>
              <a:r>
                <a:rPr lang="en-US" sz="1600" b="1" dirty="0">
                  <a:latin typeface="NanumSquareOTF 3"/>
                </a:rPr>
                <a:t> </a:t>
              </a:r>
              <a:r>
                <a:rPr lang="en-US" sz="1600" b="1" dirty="0" err="1">
                  <a:latin typeface="NanumSquareOTF 3"/>
                </a:rPr>
                <a:t>결과</a:t>
              </a:r>
              <a:r>
                <a:rPr lang="en-US" sz="1600" b="1" dirty="0">
                  <a:latin typeface="NanumSquareOTF 3"/>
                </a:rPr>
                <a:t>  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877800" y="2781300"/>
            <a:ext cx="4083301" cy="3304788"/>
            <a:chOff x="0" y="-422435"/>
            <a:chExt cx="5444402" cy="4406386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0"/>
              <a:ext cx="5444402" cy="3983951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>
              <a:off x="81936" y="-422435"/>
              <a:ext cx="5362466" cy="3077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819"/>
                </a:lnSpc>
              </a:pPr>
              <a:r>
                <a:rPr lang="en-US" sz="1600" b="1" dirty="0">
                  <a:latin typeface="NanumSquareOTF 3"/>
                </a:rPr>
                <a:t>Fig.  SARIMAX(2,1,2)(1,0,0)24 </a:t>
              </a:r>
              <a:r>
                <a:rPr lang="en-US" sz="1600" b="1" dirty="0" err="1">
                  <a:latin typeface="NanumSquareOTF 3"/>
                </a:rPr>
                <a:t>예측</a:t>
              </a:r>
              <a:r>
                <a:rPr lang="en-US" sz="1600" b="1" dirty="0">
                  <a:latin typeface="NanumSquareOTF 3"/>
                </a:rPr>
                <a:t> </a:t>
              </a:r>
              <a:r>
                <a:rPr lang="en-US" sz="1600" b="1" dirty="0" err="1">
                  <a:latin typeface="NanumSquareOTF 3"/>
                </a:rPr>
                <a:t>결과</a:t>
              </a:r>
              <a:endParaRPr lang="en-US" sz="1600" b="1" dirty="0">
                <a:latin typeface="NanumSquareOTF 3"/>
              </a:endParaRPr>
            </a:p>
          </p:txBody>
        </p:sp>
      </p:grpSp>
      <p:sp>
        <p:nvSpPr>
          <p:cNvPr id="16" name="바닥글 개체 틀 15">
            <a:extLst>
              <a:ext uri="{FF2B5EF4-FFF2-40B4-BE49-F238E27FC236}">
                <a16:creationId xmlns:a16="http://schemas.microsoft.com/office/drawing/2014/main" id="{E5E0185E-8C9C-7C48-9A25-5463059FD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13B659D9-0D39-3D44-B8B9-419E89B2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0" y="213706"/>
            <a:ext cx="357013" cy="1086030"/>
          </a:xfrm>
          <a:prstGeom prst="rect">
            <a:avLst/>
          </a:prstGeom>
          <a:solidFill>
            <a:srgbClr val="FF3A21"/>
          </a:solidFill>
        </p:spPr>
      </p:sp>
      <p:sp>
        <p:nvSpPr>
          <p:cNvPr id="4" name="AutoShape 4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5A39C-AAED-5644-B331-79A1D98A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CE530-E4EC-ED4B-8046-9323CDC6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81DD6D14-D1E9-2548-99DF-8AA162643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031615"/>
              </p:ext>
            </p:extLst>
          </p:nvPr>
        </p:nvGraphicFramePr>
        <p:xfrm>
          <a:off x="6065520" y="2400300"/>
          <a:ext cx="6156960" cy="65150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8480">
                  <a:extLst>
                    <a:ext uri="{9D8B030D-6E8A-4147-A177-3AD203B41FA5}">
                      <a16:colId xmlns:a16="http://schemas.microsoft.com/office/drawing/2014/main" val="1304598336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3697001531"/>
                    </a:ext>
                  </a:extLst>
                </a:gridCol>
              </a:tblGrid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Argument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D4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Model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15262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7D4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Model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7D4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LSTM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26448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7D4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Parameter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7D4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Hidden Layer = 2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1172821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7D4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Past history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7D4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144 (7days)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7103000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7D4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Max_Score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7D4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87%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296468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7D4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Hidden Layer1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300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27796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7D4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Epochs</a:t>
                      </a:r>
                      <a:endParaRPr 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7D4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100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155384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7D4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batch_size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7D4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64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6003697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7D4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Optimizer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7D4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Adam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397723"/>
                  </a:ext>
                </a:extLst>
              </a:tr>
            </a:tbl>
          </a:graphicData>
        </a:graphic>
      </p:graphicFrame>
      <p:grpSp>
        <p:nvGrpSpPr>
          <p:cNvPr id="8" name="Group 6">
            <a:extLst>
              <a:ext uri="{FF2B5EF4-FFF2-40B4-BE49-F238E27FC236}">
                <a16:creationId xmlns:a16="http://schemas.microsoft.com/office/drawing/2014/main" id="{9EEF8FDA-9DEB-F94C-BA54-1993338E17BC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96EB2E6C-93AD-3448-9470-1279B68F7B6D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NanumSquareOTF 2"/>
                </a:rPr>
                <a:t>02. </a:t>
              </a:r>
              <a:r>
                <a:rPr lang="en-US" sz="3500" dirty="0" err="1">
                  <a:solidFill>
                    <a:srgbClr val="FF3A21"/>
                  </a:solidFill>
                  <a:latin typeface="NanumSquareOTF 2"/>
                </a:rPr>
                <a:t>프로세싱</a:t>
              </a:r>
              <a:endParaRPr lang="en-US" sz="3500" dirty="0">
                <a:solidFill>
                  <a:srgbClr val="FF3A21"/>
                </a:solidFill>
                <a:latin typeface="NanumSquareOTF 2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DB4AE1FC-2404-A344-9FDE-50A4D2143CEA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데이터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분석</a:t>
              </a:r>
              <a:r>
                <a:rPr lang="ko-KR" alt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altLang="ko-KR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–</a:t>
              </a:r>
              <a:r>
                <a:rPr lang="ko-KR" alt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altLang="ko-KR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LSTM</a:t>
              </a:r>
              <a:endParaRPr lang="en-US" sz="3500" b="1" dirty="0">
                <a:solidFill>
                  <a:srgbClr val="FF3A21"/>
                </a:solidFill>
                <a:latin typeface="NanumSquareOTF Bold" panose="020B0600000101010101" pitchFamily="34" charset="-127"/>
                <a:ea typeface="NanumSquareOTF 1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3752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13706"/>
            <a:ext cx="357013" cy="1086030"/>
          </a:xfrm>
          <a:prstGeom prst="rect">
            <a:avLst/>
          </a:prstGeom>
          <a:solidFill>
            <a:srgbClr val="FF3A21"/>
          </a:solidFill>
        </p:spPr>
      </p:sp>
      <p:grpSp>
        <p:nvGrpSpPr>
          <p:cNvPr id="3" name="Group 3"/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4" name="TextBox 4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FF3A21"/>
                  </a:solidFill>
                  <a:latin typeface="NanumSquareOTF 2"/>
                </a:rPr>
                <a:t>02. 프로세싱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데이터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분석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- LSTM (ADAM, RMSprop)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858088" y="1551321"/>
            <a:ext cx="14800068" cy="3699282"/>
            <a:chOff x="0" y="-66675"/>
            <a:chExt cx="19733424" cy="4932375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433482"/>
              <a:ext cx="6696220" cy="4432218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6567865" y="433482"/>
              <a:ext cx="6680242" cy="442451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3064807" y="441182"/>
              <a:ext cx="6668617" cy="4416820"/>
            </a:xfrm>
            <a:prstGeom prst="rect">
              <a:avLst/>
            </a:prstGeom>
          </p:spPr>
        </p:pic>
        <p:sp>
          <p:nvSpPr>
            <p:cNvPr id="10" name="TextBox 10"/>
            <p:cNvSpPr txBox="1"/>
            <p:nvPr/>
          </p:nvSpPr>
          <p:spPr>
            <a:xfrm>
              <a:off x="1300312" y="-66675"/>
              <a:ext cx="4440479" cy="5113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99"/>
                </a:lnSpc>
                <a:spcBef>
                  <a:spcPct val="0"/>
                </a:spcBef>
              </a:pPr>
              <a:r>
                <a:rPr lang="en-US" sz="2133" dirty="0">
                  <a:latin typeface="NanumSquareOTF 2"/>
                </a:rPr>
                <a:t>7days = 0.853, 4분 6초 </a:t>
              </a:r>
              <a:r>
                <a:rPr lang="en-US" sz="2133" dirty="0" err="1">
                  <a:latin typeface="NanumSquareOTF 2"/>
                </a:rPr>
                <a:t>실행</a:t>
              </a:r>
              <a:endParaRPr lang="en-US" sz="2133" dirty="0">
                <a:latin typeface="NanumSquareOTF 2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556620" y="-66675"/>
              <a:ext cx="5117821" cy="5113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r>
                <a:rPr lang="en-US" sz="2133" u="none">
                  <a:latin typeface="NanumSquareOTF 2"/>
                </a:rPr>
                <a:t>14days = 0.83, 13분 17초 실행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4090203" y="-66675"/>
              <a:ext cx="5117821" cy="5113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r>
                <a:rPr lang="en-US" sz="2133">
                  <a:latin typeface="NanumSquareOTF 2"/>
                </a:rPr>
                <a:t>1month</a:t>
              </a:r>
              <a:r>
                <a:rPr lang="en-US" sz="2133" u="none">
                  <a:latin typeface="NanumSquareOTF 2"/>
                </a:rPr>
                <a:t> = 0.86,  24분 7초 실행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843577" y="5818231"/>
            <a:ext cx="14800068" cy="3668669"/>
            <a:chOff x="0" y="-76200"/>
            <a:chExt cx="19733424" cy="4891559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398004"/>
              <a:ext cx="6566731" cy="4349338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6542729" y="423788"/>
              <a:ext cx="6630495" cy="4391571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3039406" y="423788"/>
              <a:ext cx="6694018" cy="4332174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1674447" y="-76200"/>
              <a:ext cx="3954996" cy="49998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28"/>
                </a:lnSpc>
                <a:spcBef>
                  <a:spcPct val="0"/>
                </a:spcBef>
              </a:pPr>
              <a:r>
                <a:rPr lang="en-US" sz="2085" dirty="0">
                  <a:latin typeface="NanumSquareOTF 2"/>
                </a:rPr>
                <a:t>7days = 0.838, 4분 </a:t>
              </a:r>
              <a:r>
                <a:rPr lang="en-US" sz="2085" dirty="0" err="1">
                  <a:latin typeface="NanumSquareOTF 2"/>
                </a:rPr>
                <a:t>실행</a:t>
              </a:r>
              <a:endParaRPr lang="en-US" sz="2085" dirty="0">
                <a:latin typeface="NanumSquareOTF 2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480017" y="-76200"/>
              <a:ext cx="5003366" cy="4999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28"/>
                </a:lnSpc>
                <a:spcBef>
                  <a:spcPct val="0"/>
                </a:spcBef>
              </a:pPr>
              <a:r>
                <a:rPr lang="en-US" sz="2085" u="none" dirty="0">
                  <a:latin typeface="NanumSquareOTF 2"/>
                </a:rPr>
                <a:t>14days = 0.851, 11분 57초 </a:t>
              </a:r>
              <a:r>
                <a:rPr lang="en-US" sz="2085" u="none" dirty="0" err="1">
                  <a:latin typeface="NanumSquareOTF 2"/>
                </a:rPr>
                <a:t>실행</a:t>
              </a:r>
              <a:endParaRPr lang="en-US" sz="2085" u="none" dirty="0">
                <a:latin typeface="NanumSquareOTF 2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3731949" y="-76200"/>
              <a:ext cx="5274432" cy="4999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28"/>
                </a:lnSpc>
                <a:spcBef>
                  <a:spcPct val="0"/>
                </a:spcBef>
              </a:pPr>
              <a:r>
                <a:rPr lang="en-US" sz="2085">
                  <a:latin typeface="NanumSquareOTF 2"/>
                </a:rPr>
                <a:t>1month</a:t>
              </a:r>
              <a:r>
                <a:rPr lang="en-US" sz="2085" u="none">
                  <a:latin typeface="NanumSquareOTF 2"/>
                </a:rPr>
                <a:t> = 0.812,  33분 26초 실행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28700" y="3083064"/>
            <a:ext cx="1098947" cy="539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000" dirty="0">
                <a:latin typeface="NanumSquareOTF 1"/>
              </a:rPr>
              <a:t>ADAM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42950" y="7338241"/>
            <a:ext cx="1641425" cy="539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latin typeface="NanumSquareOTF 1"/>
              </a:rPr>
              <a:t>RMSprop</a:t>
            </a:r>
          </a:p>
        </p:txBody>
      </p:sp>
      <p:sp>
        <p:nvSpPr>
          <p:cNvPr id="22" name="바닥글 개체 틀 21">
            <a:extLst>
              <a:ext uri="{FF2B5EF4-FFF2-40B4-BE49-F238E27FC236}">
                <a16:creationId xmlns:a16="http://schemas.microsoft.com/office/drawing/2014/main" id="{AF34BD69-EE86-EF4C-A134-8AFF888F0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63700" y="9578975"/>
            <a:ext cx="2895600" cy="365125"/>
          </a:xfrm>
        </p:spPr>
        <p:txBody>
          <a:bodyPr/>
          <a:lstStyle/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6932D820-8092-A542-BF21-CA269E347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47" y="957897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24" name="AutoShape 3">
            <a:extLst>
              <a:ext uri="{FF2B5EF4-FFF2-40B4-BE49-F238E27FC236}">
                <a16:creationId xmlns:a16="http://schemas.microsoft.com/office/drawing/2014/main" id="{6039CC85-6F37-2140-B84D-1E0072CC6206}"/>
              </a:ext>
            </a:extLst>
          </p:cNvPr>
          <p:cNvSpPr/>
          <p:nvPr/>
        </p:nvSpPr>
        <p:spPr>
          <a:xfrm>
            <a:off x="410252" y="5498938"/>
            <a:ext cx="1734434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13706"/>
            <a:ext cx="357013" cy="1086030"/>
          </a:xfrm>
          <a:prstGeom prst="rect">
            <a:avLst/>
          </a:prstGeom>
          <a:solidFill>
            <a:srgbClr val="FF3A21"/>
          </a:solidFill>
        </p:spPr>
      </p:sp>
      <p:sp>
        <p:nvSpPr>
          <p:cNvPr id="3" name="AutoShape 3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0600" y="4316921"/>
            <a:ext cx="8115300" cy="417937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88384" y="4316921"/>
            <a:ext cx="8032816" cy="4160329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7" name="TextBox 7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NanumSquareOTF 2"/>
                </a:rPr>
                <a:t>02. </a:t>
              </a:r>
              <a:r>
                <a:rPr lang="en-US" sz="3500" dirty="0" err="1">
                  <a:solidFill>
                    <a:srgbClr val="FF3A21"/>
                  </a:solidFill>
                  <a:latin typeface="NanumSquareOTF 2"/>
                </a:rPr>
                <a:t>프로세싱</a:t>
              </a:r>
              <a:endParaRPr lang="en-US" sz="3500" dirty="0">
                <a:solidFill>
                  <a:srgbClr val="FF3A21"/>
                </a:solidFill>
                <a:latin typeface="NanumSquareOTF 2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데이터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분석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- LSTM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616540" y="3914965"/>
            <a:ext cx="5354176" cy="401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199" dirty="0">
                <a:latin typeface="NanumSquareOTF 2"/>
              </a:rPr>
              <a:t>3month = 0.8553, LSTM layer(32,16)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55788" y="3914965"/>
            <a:ext cx="4898007" cy="401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199" dirty="0">
                <a:latin typeface="NanumSquareOTF 2"/>
              </a:rPr>
              <a:t>3month = 0.8378, LSTM layer(16,8)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15848" y="2492592"/>
            <a:ext cx="14221271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레이어가</a:t>
            </a:r>
            <a:r>
              <a:rPr lang="en-US" sz="2199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한</a:t>
            </a:r>
            <a:r>
              <a:rPr lang="en-US" sz="2199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번에</a:t>
            </a:r>
            <a:r>
              <a:rPr lang="en-US" sz="2199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하나의</a:t>
            </a:r>
            <a:r>
              <a:rPr lang="en-US" sz="2199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하위</a:t>
            </a:r>
            <a:r>
              <a:rPr lang="en-US" sz="2199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시퀀스만</a:t>
            </a:r>
            <a:r>
              <a:rPr lang="en-US" sz="2199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받더라도</a:t>
            </a:r>
            <a:r>
              <a:rPr lang="en-US" sz="2199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시퀀스</a:t>
            </a:r>
            <a:r>
              <a:rPr lang="en-US" sz="2199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전체에</a:t>
            </a:r>
            <a:r>
              <a:rPr lang="en-US" sz="2199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대한</a:t>
            </a:r>
            <a:r>
              <a:rPr lang="en-US" sz="2199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정보를</a:t>
            </a:r>
            <a:r>
              <a:rPr lang="en-US" sz="2199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유지하는</a:t>
            </a:r>
            <a:r>
              <a:rPr lang="en-US" sz="2199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크로스</a:t>
            </a:r>
            <a:r>
              <a:rPr lang="en-US" sz="2199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배치</a:t>
            </a:r>
            <a:r>
              <a:rPr lang="en-US" sz="2199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상태</a:t>
            </a:r>
            <a:r>
              <a:rPr lang="en-US" sz="2199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저장</a:t>
            </a:r>
            <a:r>
              <a:rPr lang="en-US" sz="2199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패턴을</a:t>
            </a:r>
            <a:r>
              <a:rPr lang="en-US" sz="2199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사용했다</a:t>
            </a:r>
            <a:r>
              <a:rPr lang="en-US" sz="2199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.</a:t>
            </a:r>
          </a:p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NanumSquareOTF 2"/>
              </a:rPr>
              <a:t>LSTM </a:t>
            </a:r>
            <a:r>
              <a:rPr lang="en-US" sz="2199" dirty="0" err="1">
                <a:solidFill>
                  <a:srgbClr val="000000"/>
                </a:solidFill>
                <a:latin typeface="NanumSquareOTF 2"/>
              </a:rPr>
              <a:t>layer에</a:t>
            </a:r>
            <a:r>
              <a:rPr lang="en-US" sz="2199" dirty="0">
                <a:solidFill>
                  <a:srgbClr val="000000"/>
                </a:solidFill>
                <a:latin typeface="NanumSquareOTF 2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anumSquareOTF 2"/>
              </a:rPr>
              <a:t>변화를</a:t>
            </a:r>
            <a:r>
              <a:rPr lang="en-US" sz="2199" dirty="0">
                <a:solidFill>
                  <a:srgbClr val="000000"/>
                </a:solidFill>
                <a:latin typeface="NanumSquareOTF 2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anumSquareOTF 2"/>
              </a:rPr>
              <a:t>주어</a:t>
            </a:r>
            <a:r>
              <a:rPr lang="en-US" sz="2199" dirty="0">
                <a:solidFill>
                  <a:srgbClr val="000000"/>
                </a:solidFill>
                <a:latin typeface="NanumSquareOTF 2"/>
              </a:rPr>
              <a:t>, </a:t>
            </a:r>
            <a:r>
              <a:rPr lang="en-US" sz="2199" dirty="0" err="1">
                <a:solidFill>
                  <a:srgbClr val="000000"/>
                </a:solidFill>
                <a:latin typeface="NanumSquareOTF 2"/>
              </a:rPr>
              <a:t>실행을</a:t>
            </a:r>
            <a:r>
              <a:rPr lang="en-US" sz="2199" dirty="0">
                <a:solidFill>
                  <a:srgbClr val="000000"/>
                </a:solidFill>
                <a:latin typeface="NanumSquareOTF 2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anumSquareOTF 2"/>
              </a:rPr>
              <a:t>해보았는데</a:t>
            </a:r>
            <a:r>
              <a:rPr lang="en-US" sz="2199" dirty="0">
                <a:solidFill>
                  <a:srgbClr val="000000"/>
                </a:solidFill>
                <a:latin typeface="NanumSquareOTF 2"/>
              </a:rPr>
              <a:t>, (32, 16) internal </a:t>
            </a:r>
            <a:r>
              <a:rPr lang="en-US" sz="2199" dirty="0" err="1">
                <a:solidFill>
                  <a:srgbClr val="000000"/>
                </a:solidFill>
                <a:latin typeface="NanumSquareOTF 2"/>
              </a:rPr>
              <a:t>units을</a:t>
            </a:r>
            <a:r>
              <a:rPr lang="en-US" sz="2199" dirty="0">
                <a:solidFill>
                  <a:srgbClr val="000000"/>
                </a:solidFill>
                <a:latin typeface="NanumSquareOTF 2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anumSquareOTF 2"/>
              </a:rPr>
              <a:t>추가했을때</a:t>
            </a:r>
            <a:r>
              <a:rPr lang="en-US" sz="2199" dirty="0">
                <a:solidFill>
                  <a:srgbClr val="000000"/>
                </a:solidFill>
                <a:latin typeface="NanumSquareOTF 2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anumSquareOTF 2"/>
              </a:rPr>
              <a:t>정확도가</a:t>
            </a:r>
            <a:r>
              <a:rPr lang="en-US" sz="2199" dirty="0">
                <a:solidFill>
                  <a:srgbClr val="000000"/>
                </a:solidFill>
                <a:latin typeface="NanumSquareOTF 2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anumSquareOTF 2"/>
              </a:rPr>
              <a:t>더</a:t>
            </a:r>
            <a:r>
              <a:rPr lang="en-US" sz="2199" dirty="0">
                <a:solidFill>
                  <a:srgbClr val="000000"/>
                </a:solidFill>
                <a:latin typeface="NanumSquareOTF 2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anumSquareOTF 2"/>
              </a:rPr>
              <a:t>높게</a:t>
            </a:r>
            <a:r>
              <a:rPr lang="en-US" sz="2199" dirty="0">
                <a:solidFill>
                  <a:srgbClr val="000000"/>
                </a:solidFill>
                <a:latin typeface="NanumSquareOTF 2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anumSquareOTF 2"/>
              </a:rPr>
              <a:t>나왔다</a:t>
            </a:r>
            <a:r>
              <a:rPr lang="en-US" sz="2199" dirty="0">
                <a:solidFill>
                  <a:srgbClr val="000000"/>
                </a:solidFill>
                <a:latin typeface="NanumSquareOTF 2"/>
              </a:rPr>
              <a:t>.</a:t>
            </a:r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1C57B573-58B0-7B49-97CC-137A50CDC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A9176B71-59FA-E24F-9B68-7BF39E653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13706"/>
            <a:ext cx="357013" cy="1086030"/>
          </a:xfrm>
          <a:prstGeom prst="rect">
            <a:avLst/>
          </a:prstGeom>
          <a:solidFill>
            <a:srgbClr val="FF3A21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2124" y="4686300"/>
            <a:ext cx="14097000" cy="3985539"/>
          </a:xfrm>
          <a:prstGeom prst="rect">
            <a:avLst/>
          </a:prstGeom>
        </p:spPr>
      </p:pic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70FE029A-4DB1-4449-919D-19C2643A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DDA93A0-CA9A-1940-8E21-894BE43E0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C31B082C-807F-8C4D-9DD5-A939A4B04C10}"/>
              </a:ext>
            </a:extLst>
          </p:cNvPr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6">
            <a:extLst>
              <a:ext uri="{FF2B5EF4-FFF2-40B4-BE49-F238E27FC236}">
                <a16:creationId xmlns:a16="http://schemas.microsoft.com/office/drawing/2014/main" id="{7724A2D4-F844-094C-9D28-B841E18A748D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95FAD939-EED9-0F4F-8B64-ED46092739DE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NanumSquareOTF 2"/>
                </a:rPr>
                <a:t>02. </a:t>
              </a:r>
              <a:r>
                <a:rPr lang="en-US" sz="3500" dirty="0" err="1">
                  <a:solidFill>
                    <a:srgbClr val="FF3A21"/>
                  </a:solidFill>
                  <a:latin typeface="NanumSquareOTF 2"/>
                </a:rPr>
                <a:t>프로세싱</a:t>
              </a:r>
              <a:endParaRPr lang="en-US" sz="3500" dirty="0">
                <a:solidFill>
                  <a:srgbClr val="FF3A21"/>
                </a:solidFill>
                <a:latin typeface="NanumSquareOTF 2"/>
              </a:endParaRP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CC8F5973-246C-174D-8F11-B94CD57E5465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데이터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분석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- LSTM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0" y="213706"/>
            <a:ext cx="357013" cy="1086030"/>
          </a:xfrm>
          <a:prstGeom prst="rect">
            <a:avLst/>
          </a:prstGeom>
          <a:solidFill>
            <a:srgbClr val="FF3A21"/>
          </a:solidFill>
        </p:spPr>
      </p:sp>
      <p:sp>
        <p:nvSpPr>
          <p:cNvPr id="4" name="AutoShape 4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5A39C-AAED-5644-B331-79A1D98A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CE530-E4EC-ED4B-8046-9323CDC6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81DD6D14-D1E9-2548-99DF-8AA162643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37664"/>
              </p:ext>
            </p:extLst>
          </p:nvPr>
        </p:nvGraphicFramePr>
        <p:xfrm>
          <a:off x="1447800" y="2476500"/>
          <a:ext cx="15392400" cy="5791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8480">
                  <a:extLst>
                    <a:ext uri="{9D8B030D-6E8A-4147-A177-3AD203B41FA5}">
                      <a16:colId xmlns:a16="http://schemas.microsoft.com/office/drawing/2014/main" val="2720517660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14306711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995710168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1304598336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3697001531"/>
                    </a:ext>
                  </a:extLst>
                </a:gridCol>
              </a:tblGrid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Argument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D4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Model 1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D4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Model 2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Argument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D4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Model 3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15262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7D4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Model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7D4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SVM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GBR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7D4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Model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7D4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LSTM (7days)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26448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7D4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Parameter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7D4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C =  800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Epsilon = 0.1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n-estimator = 300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7D4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Parameter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7D4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LSTM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Layer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=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2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1172821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7D4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Max_Score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7D4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78%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78%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7D4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Max_Score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7D4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87%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296468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/>
                      <a:endParaRPr lang="en-US" altLang="ko-KR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5972F2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4768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7D4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LSTM Layer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32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,16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27796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5972F2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4768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7D4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Epochs</a:t>
                      </a:r>
                      <a:endParaRPr 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7D4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300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155384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5972F2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4768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7D4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batch_size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7D4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64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6003697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5972F2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4768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7D4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Optimizer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7D4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Adam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397723"/>
                  </a:ext>
                </a:extLst>
              </a:tr>
            </a:tbl>
          </a:graphicData>
        </a:graphic>
      </p:graphicFrame>
      <p:grpSp>
        <p:nvGrpSpPr>
          <p:cNvPr id="8" name="Group 6">
            <a:extLst>
              <a:ext uri="{FF2B5EF4-FFF2-40B4-BE49-F238E27FC236}">
                <a16:creationId xmlns:a16="http://schemas.microsoft.com/office/drawing/2014/main" id="{9EEF8FDA-9DEB-F94C-BA54-1993338E17BC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96EB2E6C-93AD-3448-9470-1279B68F7B6D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NanumSquareOTF 2"/>
                </a:rPr>
                <a:t>02. </a:t>
              </a:r>
              <a:r>
                <a:rPr lang="en-US" sz="3500" dirty="0" err="1">
                  <a:solidFill>
                    <a:srgbClr val="FF3A21"/>
                  </a:solidFill>
                  <a:latin typeface="NanumSquareOTF 2"/>
                </a:rPr>
                <a:t>프로세싱</a:t>
              </a:r>
              <a:endParaRPr lang="en-US" sz="3500" dirty="0">
                <a:solidFill>
                  <a:srgbClr val="FF3A21"/>
                </a:solidFill>
                <a:latin typeface="NanumSquareOTF 2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DB4AE1FC-2404-A344-9FDE-50A4D2143CEA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데이터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분석</a:t>
              </a:r>
              <a:r>
                <a:rPr lang="ko-KR" alt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altLang="ko-KR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–</a:t>
              </a:r>
              <a:r>
                <a:rPr lang="ko-KR" alt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altLang="ko-KR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SVM / GBR / LSTM</a:t>
              </a:r>
              <a:endParaRPr lang="en-US" sz="3500" b="1" dirty="0">
                <a:solidFill>
                  <a:srgbClr val="FF3A21"/>
                </a:solidFill>
                <a:latin typeface="NanumSquareOTF Bold" panose="020B0600000101010101" pitchFamily="34" charset="-127"/>
                <a:ea typeface="NanumSquareOTF 1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0" y="213706"/>
            <a:ext cx="357013" cy="1086030"/>
          </a:xfrm>
          <a:prstGeom prst="rect">
            <a:avLst/>
          </a:prstGeom>
          <a:solidFill>
            <a:srgbClr val="FF3A21"/>
          </a:solidFill>
        </p:spPr>
      </p:sp>
      <p:sp>
        <p:nvSpPr>
          <p:cNvPr id="4" name="AutoShape 4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5A39C-AAED-5644-B331-79A1D98A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CE530-E4EC-ED4B-8046-9323CDC6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8" name="Group 6">
            <a:extLst>
              <a:ext uri="{FF2B5EF4-FFF2-40B4-BE49-F238E27FC236}">
                <a16:creationId xmlns:a16="http://schemas.microsoft.com/office/drawing/2014/main" id="{9EEF8FDA-9DEB-F94C-BA54-1993338E17BC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96EB2E6C-93AD-3448-9470-1279B68F7B6D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NanumSquareOTF 2"/>
                </a:rPr>
                <a:t>02. </a:t>
              </a:r>
              <a:r>
                <a:rPr lang="en-US" sz="3500" dirty="0" err="1">
                  <a:solidFill>
                    <a:srgbClr val="FF3A21"/>
                  </a:solidFill>
                  <a:latin typeface="NanumSquareOTF 2"/>
                </a:rPr>
                <a:t>프로세싱</a:t>
              </a:r>
              <a:endParaRPr lang="en-US" sz="3500" dirty="0">
                <a:solidFill>
                  <a:srgbClr val="FF3A21"/>
                </a:solidFill>
                <a:latin typeface="NanumSquareOTF 2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DB4AE1FC-2404-A344-9FDE-50A4D2143CEA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데이터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분석</a:t>
              </a:r>
              <a:r>
                <a:rPr lang="ko-KR" alt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altLang="ko-KR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–</a:t>
              </a:r>
              <a:r>
                <a:rPr lang="ko-KR" alt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altLang="ko-KR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SVM / GBR / LSTM</a:t>
              </a:r>
              <a:endParaRPr lang="en-US" sz="3500" b="1" dirty="0">
                <a:solidFill>
                  <a:srgbClr val="FF3A21"/>
                </a:solidFill>
                <a:latin typeface="NanumSquareOTF Bold" panose="020B0600000101010101" pitchFamily="34" charset="-127"/>
                <a:ea typeface="NanumSquareOTF 1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B951505A-BBA2-9643-9F09-ACA8E83AD4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380"/>
          <a:stretch/>
        </p:blipFill>
        <p:spPr>
          <a:xfrm>
            <a:off x="1058008" y="5448300"/>
            <a:ext cx="10143392" cy="320461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7E0A00F-BB06-D240-863E-73EC2F2AD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591987"/>
            <a:ext cx="4967050" cy="38494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6F5A95-70D4-3940-9849-7588C420F350}"/>
              </a:ext>
            </a:extLst>
          </p:cNvPr>
          <p:cNvSpPr txBox="1"/>
          <p:nvPr/>
        </p:nvSpPr>
        <p:spPr>
          <a:xfrm>
            <a:off x="11811000" y="5052307"/>
            <a:ext cx="420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NanumSquareOTF" panose="020B0600000101010101" pitchFamily="34" charset="-127"/>
              </a:rPr>
              <a:t>이거</a:t>
            </a:r>
            <a:r>
              <a:rPr kumimoji="1" lang="ko-KR" altLang="en-US" dirty="0">
                <a:latin typeface="NanumSquareOTF" panose="020B0600000101010101" pitchFamily="34" charset="-127"/>
              </a:rPr>
              <a:t> 그리드 색상 화이트로 </a:t>
            </a:r>
            <a:r>
              <a:rPr kumimoji="1" lang="ko-KR" altLang="en-US" dirty="0" err="1">
                <a:latin typeface="NanumSquareOTF" panose="020B0600000101010101" pitchFamily="34" charset="-127"/>
              </a:rPr>
              <a:t>바까주세용</a:t>
            </a:r>
            <a:r>
              <a:rPr kumimoji="1" lang="en-US" altLang="ko-KR" dirty="0">
                <a:latin typeface="NanumSquareOTF" panose="020B0600000101010101" pitchFamily="34" charset="-127"/>
              </a:rPr>
              <a:t>~</a:t>
            </a:r>
            <a:endParaRPr kumimoji="1" lang="ko-Kore-KR" altLang="en-US" dirty="0">
              <a:latin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4903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13706"/>
            <a:ext cx="357013" cy="1086030"/>
          </a:xfrm>
          <a:prstGeom prst="rect">
            <a:avLst/>
          </a:prstGeom>
          <a:solidFill>
            <a:srgbClr val="FF3A21"/>
          </a:solidFill>
        </p:spPr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70FE029A-4DB1-4449-919D-19C2643A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DDA93A0-CA9A-1940-8E21-894BE43E0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C31B082C-807F-8C4D-9DD5-A939A4B04C10}"/>
              </a:ext>
            </a:extLst>
          </p:cNvPr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6">
            <a:extLst>
              <a:ext uri="{FF2B5EF4-FFF2-40B4-BE49-F238E27FC236}">
                <a16:creationId xmlns:a16="http://schemas.microsoft.com/office/drawing/2014/main" id="{A7A0B681-4D8B-6547-B2D6-AAF1A20E30A8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8B2FA43D-B1CA-D840-9FCE-1B8EB4BD9E23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NanumSquareOTF 2"/>
                </a:rPr>
                <a:t>02. </a:t>
              </a:r>
              <a:r>
                <a:rPr lang="en-US" sz="3500" dirty="0" err="1">
                  <a:solidFill>
                    <a:srgbClr val="FF3A21"/>
                  </a:solidFill>
                  <a:latin typeface="NanumSquareOTF 2"/>
                </a:rPr>
                <a:t>프로세싱</a:t>
              </a:r>
              <a:endParaRPr lang="en-US" sz="3500" dirty="0">
                <a:solidFill>
                  <a:srgbClr val="FF3A21"/>
                </a:solidFill>
                <a:latin typeface="NanumSquareOTF 2"/>
              </a:endParaRP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A5C031E6-6BFB-8346-8B3F-73501014DC76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데이터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분석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ko-KR" alt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결과</a:t>
              </a:r>
              <a:endParaRPr lang="en-US" sz="3500" b="1" dirty="0">
                <a:solidFill>
                  <a:srgbClr val="FF3A21"/>
                </a:solidFill>
                <a:latin typeface="NanumSquareOTF Bold" panose="020B0600000101010101" pitchFamily="34" charset="-127"/>
                <a:ea typeface="NanumSquareOTF 1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1F10E3E-09A5-D843-AF81-A02C19C70369}"/>
              </a:ext>
            </a:extLst>
          </p:cNvPr>
          <p:cNvSpPr txBox="1"/>
          <p:nvPr/>
        </p:nvSpPr>
        <p:spPr>
          <a:xfrm>
            <a:off x="5486400" y="4152900"/>
            <a:ext cx="4894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NanumSquareOTF" panose="020B0600000101010101" pitchFamily="34" charset="-127"/>
              </a:rPr>
              <a:t>Prophet, ARIMA, LSTM, SVR, GBR </a:t>
            </a:r>
            <a:r>
              <a:rPr kumimoji="1" lang="ko-Kore-KR" altLang="en-US" dirty="0">
                <a:latin typeface="NanumSquareOTF" panose="020B0600000101010101" pitchFamily="34" charset="-127"/>
              </a:rPr>
              <a:t>다</a:t>
            </a:r>
            <a:r>
              <a:rPr kumimoji="1" lang="ko-KR" altLang="en-US" dirty="0">
                <a:latin typeface="NanumSquareOTF" panose="020B0600000101010101" pitchFamily="34" charset="-127"/>
              </a:rPr>
              <a:t> </a:t>
            </a:r>
            <a:r>
              <a:rPr kumimoji="1" lang="ko-KR" altLang="en-US" dirty="0" err="1">
                <a:latin typeface="NanumSquareOTF" panose="020B0600000101010101" pitchFamily="34" charset="-127"/>
              </a:rPr>
              <a:t>때려넣기</a:t>
            </a:r>
            <a:endParaRPr kumimoji="1" lang="ko-Kore-KR" altLang="en-US" dirty="0">
              <a:latin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698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6207557" y="4901957"/>
            <a:ext cx="1911226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-10800000">
            <a:off x="2371674" y="4901957"/>
            <a:ext cx="1911226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10800000">
            <a:off x="10061788" y="4901957"/>
            <a:ext cx="1911226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-10800000">
            <a:off x="13867251" y="4901957"/>
            <a:ext cx="1911226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 rot="17453">
            <a:off x="2372316" y="5317274"/>
            <a:ext cx="1910236" cy="29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1663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팀장</a:t>
            </a:r>
            <a:endParaRPr lang="en-US" sz="1663" dirty="0">
              <a:solidFill>
                <a:srgbClr val="000000"/>
              </a:solidFill>
              <a:latin typeface="NanumSquareOTF" panose="020B0600000101010101" pitchFamily="34" charset="-127"/>
              <a:ea typeface="NanumSquareOTF 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371946" y="5056527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8"/>
              </a:lnSpc>
            </a:pPr>
            <a:r>
              <a:rPr lang="en-US" sz="228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1"/>
              </a:rPr>
              <a:t>김윤희</a:t>
            </a:r>
            <a:endParaRPr lang="en-US" sz="2280" dirty="0">
              <a:solidFill>
                <a:srgbClr val="000000"/>
              </a:solidFill>
              <a:latin typeface="NanumSquareOTF" panose="020B0600000101010101" pitchFamily="34" charset="-127"/>
              <a:ea typeface="NanumSquareOTF 1"/>
            </a:endParaRPr>
          </a:p>
        </p:txBody>
      </p:sp>
      <p:sp>
        <p:nvSpPr>
          <p:cNvPr id="8" name="TextBox 8"/>
          <p:cNvSpPr txBox="1"/>
          <p:nvPr/>
        </p:nvSpPr>
        <p:spPr>
          <a:xfrm rot="17453">
            <a:off x="6207928" y="5317274"/>
            <a:ext cx="1910236" cy="29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1663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팀원</a:t>
            </a:r>
            <a:endParaRPr lang="en-US" sz="1663" dirty="0">
              <a:solidFill>
                <a:srgbClr val="000000"/>
              </a:solidFill>
              <a:latin typeface="NanumSquareOTF" panose="020B0600000101010101" pitchFamily="34" charset="-127"/>
              <a:ea typeface="NanumSquareOTF 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207557" y="5056527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8"/>
              </a:lnSpc>
            </a:pPr>
            <a:r>
              <a:rPr lang="en-US" sz="228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1"/>
              </a:rPr>
              <a:t>강주영</a:t>
            </a:r>
            <a:endParaRPr lang="en-US" sz="2280" dirty="0">
              <a:solidFill>
                <a:srgbClr val="000000"/>
              </a:solidFill>
              <a:latin typeface="NanumSquareOTF" panose="020B0600000101010101" pitchFamily="34" charset="-127"/>
              <a:ea typeface="NanumSquareOTF 1"/>
            </a:endParaRPr>
          </a:p>
        </p:txBody>
      </p:sp>
      <p:sp>
        <p:nvSpPr>
          <p:cNvPr id="10" name="TextBox 10"/>
          <p:cNvSpPr txBox="1"/>
          <p:nvPr/>
        </p:nvSpPr>
        <p:spPr>
          <a:xfrm rot="17453">
            <a:off x="10062158" y="5317274"/>
            <a:ext cx="1910236" cy="29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1663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팀원</a:t>
            </a:r>
            <a:endParaRPr lang="en-US" sz="1663" dirty="0">
              <a:solidFill>
                <a:srgbClr val="000000"/>
              </a:solidFill>
              <a:latin typeface="NanumSquareOTF" panose="020B0600000101010101" pitchFamily="34" charset="-127"/>
              <a:ea typeface="NanumSquareOTF 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061788" y="5056527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8"/>
              </a:lnSpc>
            </a:pPr>
            <a:r>
              <a:rPr lang="en-US" sz="228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1"/>
              </a:rPr>
              <a:t>고아름</a:t>
            </a:r>
            <a:endParaRPr lang="en-US" sz="2280" dirty="0">
              <a:solidFill>
                <a:srgbClr val="000000"/>
              </a:solidFill>
              <a:latin typeface="NanumSquareOTF" panose="020B0600000101010101" pitchFamily="34" charset="-127"/>
              <a:ea typeface="NanumSquareOTF 1"/>
            </a:endParaRPr>
          </a:p>
        </p:txBody>
      </p:sp>
      <p:sp>
        <p:nvSpPr>
          <p:cNvPr id="12" name="TextBox 12"/>
          <p:cNvSpPr txBox="1"/>
          <p:nvPr/>
        </p:nvSpPr>
        <p:spPr>
          <a:xfrm rot="17453">
            <a:off x="13867621" y="5317274"/>
            <a:ext cx="1910236" cy="29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1663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팀원</a:t>
            </a:r>
            <a:endParaRPr lang="en-US" sz="1663" dirty="0">
              <a:solidFill>
                <a:srgbClr val="000000"/>
              </a:solidFill>
              <a:latin typeface="NanumSquareOTF" panose="020B0600000101010101" pitchFamily="34" charset="-127"/>
              <a:ea typeface="NanumSquareOTF 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867251" y="5056527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8"/>
              </a:lnSpc>
            </a:pPr>
            <a:r>
              <a:rPr lang="en-US" sz="228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1"/>
              </a:rPr>
              <a:t>유화영</a:t>
            </a:r>
            <a:endParaRPr lang="en-US" sz="2280" dirty="0">
              <a:solidFill>
                <a:srgbClr val="000000"/>
              </a:solidFill>
              <a:latin typeface="NanumSquareOTF" panose="020B0600000101010101" pitchFamily="34" charset="-127"/>
              <a:ea typeface="NanumSquareOTF 1"/>
            </a:endParaRPr>
          </a:p>
        </p:txBody>
      </p:sp>
      <p:sp>
        <p:nvSpPr>
          <p:cNvPr id="14" name="AutoShape 14"/>
          <p:cNvSpPr/>
          <p:nvPr/>
        </p:nvSpPr>
        <p:spPr>
          <a:xfrm>
            <a:off x="0" y="213706"/>
            <a:ext cx="357013" cy="1086030"/>
          </a:xfrm>
          <a:prstGeom prst="rect">
            <a:avLst/>
          </a:prstGeom>
          <a:solidFill>
            <a:srgbClr val="FF3A21"/>
          </a:solidFill>
        </p:spPr>
      </p:sp>
      <p:grpSp>
        <p:nvGrpSpPr>
          <p:cNvPr id="16" name="Group 16"/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FF3A21"/>
                  </a:solidFill>
                  <a:latin typeface="NanumSquareOTF 2"/>
                </a:rPr>
                <a:t>01. 프로젝트 개요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구성원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역할</a:t>
              </a:r>
              <a:endParaRPr lang="en-US" sz="3500" b="1" dirty="0">
                <a:solidFill>
                  <a:srgbClr val="FF3A21"/>
                </a:solidFill>
                <a:latin typeface="NanumSquareOTF Bold" panose="020B0600000101010101" pitchFamily="34" charset="-127"/>
                <a:ea typeface="NanumSquareOTF 1"/>
              </a:endParaRPr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371946" y="2930114"/>
            <a:ext cx="1800918" cy="1800918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6934"/>
          <a:stretch>
            <a:fillRect/>
          </a:stretch>
        </p:blipFill>
        <p:spPr>
          <a:xfrm>
            <a:off x="6480370" y="2812571"/>
            <a:ext cx="1365342" cy="1918462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8311"/>
          <a:stretch>
            <a:fillRect/>
          </a:stretch>
        </p:blipFill>
        <p:spPr>
          <a:xfrm>
            <a:off x="10326428" y="2930114"/>
            <a:ext cx="1381686" cy="1800918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2371575" y="5800055"/>
            <a:ext cx="1595199" cy="116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프로젝트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총괄</a:t>
            </a:r>
            <a:endParaRPr lang="en-US" dirty="0">
              <a:solidFill>
                <a:srgbClr val="0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ts val="3080"/>
              </a:lnSpc>
            </a:pP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전처리</a:t>
            </a:r>
            <a:endParaRPr lang="en-US" dirty="0">
              <a:solidFill>
                <a:srgbClr val="0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ts val="3080"/>
              </a:lnSpc>
            </a:pP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머신러닝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분석</a:t>
            </a:r>
            <a:endParaRPr lang="en-US" dirty="0">
              <a:solidFill>
                <a:srgbClr val="0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180179" y="5798905"/>
            <a:ext cx="2243257" cy="116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수집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및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정제</a:t>
            </a:r>
            <a:endParaRPr lang="en-US" dirty="0">
              <a:solidFill>
                <a:srgbClr val="0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ts val="3080"/>
              </a:lnSpc>
            </a:pP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</a:rPr>
              <a:t>Prophet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</a:rPr>
              <a:t>분석</a:t>
            </a:r>
            <a:endParaRPr lang="en-US" dirty="0">
              <a:solidFill>
                <a:srgbClr val="000000"/>
              </a:solidFill>
              <a:latin typeface="NanumSquareOTF" panose="020B0600000101010101" pitchFamily="34" charset="-127"/>
            </a:endParaRPr>
          </a:p>
          <a:p>
            <a:pPr>
              <a:lnSpc>
                <a:spcPts val="3080"/>
              </a:lnSpc>
            </a:pP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파일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관리</a:t>
            </a:r>
            <a:endParaRPr lang="en-US" dirty="0">
              <a:solidFill>
                <a:srgbClr val="0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059278" y="5798905"/>
            <a:ext cx="2959973" cy="116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수집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및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전처리</a:t>
            </a:r>
            <a:endParaRPr lang="en-US" dirty="0">
              <a:solidFill>
                <a:srgbClr val="0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ts val="3080"/>
              </a:lnSpc>
            </a:pP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</a:rPr>
              <a:t>ARIMA, SARIMA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분석</a:t>
            </a:r>
            <a:endParaRPr lang="en-US" dirty="0">
              <a:solidFill>
                <a:srgbClr val="0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ts val="3080"/>
              </a:lnSpc>
            </a:pP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</a:rPr>
              <a:t>AWS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</a:rPr>
              <a:t>관리</a:t>
            </a:r>
            <a:endParaRPr lang="en-US" dirty="0">
              <a:solidFill>
                <a:srgbClr val="000000"/>
              </a:solidFill>
              <a:latin typeface="NanumSquareOTF" panose="020B0600000101010101" pitchFamily="34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3866880" y="5798905"/>
            <a:ext cx="2959973" cy="155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수집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및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모델링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</a:p>
          <a:p>
            <a:pPr>
              <a:lnSpc>
                <a:spcPts val="3080"/>
              </a:lnSpc>
            </a:pP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분석결과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정리</a:t>
            </a:r>
            <a:endParaRPr lang="en-US" dirty="0">
              <a:solidFill>
                <a:srgbClr val="0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ts val="3080"/>
              </a:lnSpc>
            </a:pP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</a:rPr>
              <a:t>LSTM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</a:rPr>
              <a:t>분석</a:t>
            </a:r>
            <a:endParaRPr lang="en-US" dirty="0">
              <a:solidFill>
                <a:srgbClr val="000000"/>
              </a:solidFill>
              <a:latin typeface="NanumSquareOTF" panose="020B0600000101010101" pitchFamily="34" charset="-127"/>
            </a:endParaRPr>
          </a:p>
          <a:p>
            <a:pPr>
              <a:lnSpc>
                <a:spcPts val="3080"/>
              </a:lnSpc>
            </a:pP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회의록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작성</a:t>
            </a:r>
            <a:endParaRPr lang="en-US" dirty="0">
              <a:solidFill>
                <a:srgbClr val="0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7" name="바닥글 개체 틀 26">
            <a:extLst>
              <a:ext uri="{FF2B5EF4-FFF2-40B4-BE49-F238E27FC236}">
                <a16:creationId xmlns:a16="http://schemas.microsoft.com/office/drawing/2014/main" id="{CB73B233-D575-AA43-AF8F-5C0E5967D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025D008F-CA75-F14E-974A-45FDCD57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9" name="AutoShape 3">
            <a:extLst>
              <a:ext uri="{FF2B5EF4-FFF2-40B4-BE49-F238E27FC236}">
                <a16:creationId xmlns:a16="http://schemas.microsoft.com/office/drawing/2014/main" id="{18C474B2-DB44-9241-840E-1927ED3A9910}"/>
              </a:ext>
            </a:extLst>
          </p:cNvPr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0" name="Picture 22">
            <a:extLst>
              <a:ext uri="{FF2B5EF4-FFF2-40B4-BE49-F238E27FC236}">
                <a16:creationId xmlns:a16="http://schemas.microsoft.com/office/drawing/2014/main" id="{65847980-0110-CA4A-B651-C6CCA9D1F9B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" r="-6437" b="29186"/>
          <a:stretch/>
        </p:blipFill>
        <p:spPr>
          <a:xfrm>
            <a:off x="14211132" y="3074923"/>
            <a:ext cx="1853912" cy="167246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13706"/>
            <a:ext cx="357013" cy="1086030"/>
          </a:xfrm>
          <a:prstGeom prst="rect">
            <a:avLst/>
          </a:prstGeom>
          <a:solidFill>
            <a:srgbClr val="FF3A21"/>
          </a:solidFill>
        </p:spPr>
      </p:sp>
      <p:grpSp>
        <p:nvGrpSpPr>
          <p:cNvPr id="4" name="Group 4"/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FF3A21"/>
                  </a:solidFill>
                  <a:latin typeface="NanumSquareOTF 2"/>
                </a:rPr>
                <a:t>03. 기대효과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분석을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통한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인사이트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도출</a:t>
              </a:r>
              <a:endParaRPr lang="en-US" sz="3500" b="1" dirty="0">
                <a:solidFill>
                  <a:srgbClr val="FF3A21"/>
                </a:solidFill>
                <a:latin typeface="NanumSquareOTF Bold" panose="020B0600000101010101" pitchFamily="34" charset="-127"/>
                <a:ea typeface="NanumSquareOTF 1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70FE029A-4DB1-4449-919D-19C2643A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DDA93A0-CA9A-1940-8E21-894BE43E0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C31B082C-807F-8C4D-9DD5-A939A4B04C10}"/>
              </a:ext>
            </a:extLst>
          </p:cNvPr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600045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44000" y="981421"/>
            <a:ext cx="9000000" cy="8280001"/>
            <a:chOff x="0" y="-31751"/>
            <a:chExt cx="12950567" cy="11907295"/>
          </a:xfrm>
        </p:grpSpPr>
        <p:sp>
          <p:nvSpPr>
            <p:cNvPr id="3" name="AutoShape 3"/>
            <p:cNvSpPr/>
            <p:nvPr/>
          </p:nvSpPr>
          <p:spPr>
            <a:xfrm>
              <a:off x="8733732" y="5740968"/>
              <a:ext cx="4216835" cy="0"/>
            </a:xfrm>
            <a:prstGeom prst="line">
              <a:avLst/>
            </a:prstGeom>
            <a:ln w="63500" cap="rnd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-5400000">
              <a:off x="4320492" y="2076667"/>
              <a:ext cx="4216835" cy="0"/>
            </a:xfrm>
            <a:prstGeom prst="line">
              <a:avLst/>
            </a:prstGeom>
            <a:ln w="63500" cap="rnd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4383992" y="9767127"/>
              <a:ext cx="4216835" cy="0"/>
            </a:xfrm>
            <a:prstGeom prst="line">
              <a:avLst/>
            </a:prstGeom>
            <a:ln w="63500" cap="rnd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 rot="-10800000">
              <a:off x="0" y="5959408"/>
              <a:ext cx="3707097" cy="0"/>
            </a:xfrm>
            <a:prstGeom prst="line">
              <a:avLst/>
            </a:prstGeom>
            <a:ln w="63500" cap="rnd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7" name="Group 7"/>
            <p:cNvGrpSpPr/>
            <p:nvPr/>
          </p:nvGrpSpPr>
          <p:grpSpPr>
            <a:xfrm>
              <a:off x="4479329" y="5836218"/>
              <a:ext cx="3962659" cy="3962659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7441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6460659" y="3719837"/>
              <a:ext cx="3962659" cy="3962659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4479329" y="1873559"/>
              <a:ext cx="3962659" cy="3962659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3B535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2498000" y="3986045"/>
              <a:ext cx="3962659" cy="396265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12926"/>
              </a:solidFill>
            </p:spPr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3498674" y="4617702"/>
              <a:ext cx="1872187" cy="1872187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5813617" y="2945177"/>
              <a:ext cx="1761982" cy="1761982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7704176" y="4667424"/>
              <a:ext cx="1610689" cy="161068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5675533" y="7197202"/>
              <a:ext cx="1697251" cy="1697251"/>
            </a:xfrm>
            <a:prstGeom prst="rect">
              <a:avLst/>
            </a:prstGeom>
          </p:spPr>
        </p:pic>
      </p:grpSp>
      <p:sp>
        <p:nvSpPr>
          <p:cNvPr id="19" name="TextBox 19"/>
          <p:cNvSpPr txBox="1"/>
          <p:nvPr/>
        </p:nvSpPr>
        <p:spPr>
          <a:xfrm>
            <a:off x="9408601" y="875147"/>
            <a:ext cx="6579759" cy="155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49"/>
              </a:lnSpc>
              <a:spcBef>
                <a:spcPct val="0"/>
              </a:spcBef>
            </a:pP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소규모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전력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중개사업자에게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필수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기술</a:t>
            </a:r>
            <a:endParaRPr lang="en-US" dirty="0">
              <a:solidFill>
                <a:srgbClr val="000000"/>
              </a:solidFill>
              <a:latin typeface="NanumSquareOTF" panose="020B0600000101010101" pitchFamily="34" charset="-127"/>
              <a:ea typeface="NanumSquareOTF 2"/>
            </a:endParaRPr>
          </a:p>
          <a:p>
            <a:pPr>
              <a:lnSpc>
                <a:spcPts val="3149"/>
              </a:lnSpc>
              <a:spcBef>
                <a:spcPct val="0"/>
              </a:spcBef>
            </a:pP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발전용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예측제도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등록시험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통과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및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정산금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기대</a:t>
            </a:r>
            <a:endParaRPr lang="en-US" dirty="0">
              <a:solidFill>
                <a:srgbClr val="000000"/>
              </a:solidFill>
              <a:latin typeface="NanumSquareOTF" panose="020B0600000101010101" pitchFamily="34" charset="-127"/>
              <a:ea typeface="NanumSquareOTF 2"/>
            </a:endParaRPr>
          </a:p>
          <a:p>
            <a:pPr>
              <a:lnSpc>
                <a:spcPts val="3149"/>
              </a:lnSpc>
              <a:spcBef>
                <a:spcPct val="0"/>
              </a:spcBef>
            </a:pP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태양광에너지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연계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ESS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발전사업자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수익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향상</a:t>
            </a:r>
            <a:b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</a:b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국가적으로는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신규발전소의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건립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감소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효과</a:t>
            </a:r>
            <a:endParaRPr lang="en-US" dirty="0">
              <a:solidFill>
                <a:srgbClr val="000000"/>
              </a:solidFill>
              <a:latin typeface="NanumSquareOTF" panose="020B0600000101010101" pitchFamily="34" charset="-127"/>
              <a:ea typeface="NanumSquareOTF 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132739" y="5104648"/>
            <a:ext cx="6796850" cy="12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전력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계통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운영자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입장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어려운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예비전력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확보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비용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문제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해결</a:t>
            </a:r>
            <a:endParaRPr lang="en-US" dirty="0">
              <a:solidFill>
                <a:srgbClr val="000000"/>
              </a:solidFill>
              <a:latin typeface="NanumSquareOTF" panose="020B0600000101010101" pitchFamily="34" charset="-127"/>
              <a:ea typeface="NanumSquareOTF 2"/>
            </a:endParaRPr>
          </a:p>
          <a:p>
            <a:pPr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발전용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예측제도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시험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심사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및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정산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기준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평가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기술로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활용</a:t>
            </a:r>
            <a:endParaRPr lang="en-US" dirty="0">
              <a:solidFill>
                <a:srgbClr val="000000"/>
              </a:solidFill>
              <a:latin typeface="NanumSquareOTF" panose="020B0600000101010101" pitchFamily="34" charset="-127"/>
              <a:ea typeface="NanumSquareOTF 2"/>
            </a:endParaRPr>
          </a:p>
          <a:p>
            <a:pPr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전력수요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예측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기술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및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가상발전소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기술로서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확장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가능</a:t>
            </a:r>
            <a:endParaRPr lang="en-US" dirty="0">
              <a:solidFill>
                <a:srgbClr val="000000"/>
              </a:solidFill>
              <a:latin typeface="NanumSquareOTF" panose="020B0600000101010101" pitchFamily="34" charset="-127"/>
              <a:ea typeface="NanumSquareOTF 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131743" y="7736420"/>
            <a:ext cx="6590407" cy="12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가장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효율적인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시간대별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태양광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발전과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국가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전력망을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조합</a:t>
            </a:r>
            <a:endParaRPr lang="en-US" dirty="0">
              <a:solidFill>
                <a:srgbClr val="000000"/>
              </a:solidFill>
              <a:latin typeface="NanumSquareOTF" panose="020B0600000101010101" pitchFamily="34" charset="-127"/>
              <a:ea typeface="NanumSquareOTF 2"/>
            </a:endParaRPr>
          </a:p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각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소비자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그룹에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최적화된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공급계획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수립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</a:p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미세먼지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등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환경개선과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발전소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운영에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따른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위험요인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제거</a:t>
            </a:r>
            <a:endParaRPr lang="en-US" dirty="0">
              <a:solidFill>
                <a:srgbClr val="000000"/>
              </a:solidFill>
              <a:latin typeface="NanumSquareOTF" panose="020B0600000101010101" pitchFamily="34" charset="-127"/>
              <a:ea typeface="NanumSquareOTF 2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203024" y="3565283"/>
            <a:ext cx="4092773" cy="12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에너지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중개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및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관리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분야</a:t>
            </a:r>
            <a:endParaRPr lang="en-US" dirty="0">
              <a:solidFill>
                <a:srgbClr val="000000"/>
              </a:solidFill>
              <a:latin typeface="NanumSquareOTF" panose="020B0600000101010101" pitchFamily="34" charset="-127"/>
              <a:ea typeface="NanumSquareOTF 2"/>
            </a:endParaRPr>
          </a:p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전력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관리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문제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해결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분야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</a:p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기술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접목형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에너지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비즈니스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활성화</a:t>
            </a:r>
            <a:endParaRPr lang="en-US" dirty="0">
              <a:solidFill>
                <a:srgbClr val="000000"/>
              </a:solidFill>
              <a:latin typeface="NanumSquareOTF" panose="020B0600000101010101" pitchFamily="34" charset="-127"/>
              <a:ea typeface="NanumSquareOTF 2"/>
            </a:endParaRPr>
          </a:p>
        </p:txBody>
      </p:sp>
      <p:sp>
        <p:nvSpPr>
          <p:cNvPr id="23" name="AutoShape 23"/>
          <p:cNvSpPr/>
          <p:nvPr/>
        </p:nvSpPr>
        <p:spPr>
          <a:xfrm>
            <a:off x="0" y="213706"/>
            <a:ext cx="357013" cy="1086030"/>
          </a:xfrm>
          <a:prstGeom prst="rect">
            <a:avLst/>
          </a:prstGeom>
          <a:solidFill>
            <a:srgbClr val="FF3A21"/>
          </a:solidFill>
        </p:spPr>
      </p:sp>
      <p:grpSp>
        <p:nvGrpSpPr>
          <p:cNvPr id="24" name="Group 24"/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NanumSquareOTF 2"/>
                </a:rPr>
                <a:t>03. </a:t>
              </a:r>
              <a:r>
                <a:rPr lang="en-US" sz="3500" dirty="0" err="1">
                  <a:solidFill>
                    <a:srgbClr val="FF3A21"/>
                  </a:solidFill>
                  <a:latin typeface="NanumSquareOTF 2"/>
                </a:rPr>
                <a:t>기대효과</a:t>
              </a:r>
              <a:endParaRPr lang="en-US" sz="3500" dirty="0">
                <a:solidFill>
                  <a:srgbClr val="FF3A21"/>
                </a:solidFill>
                <a:latin typeface="NanumSquareOTF 2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향후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개선사항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기대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효과</a:t>
              </a:r>
              <a:endParaRPr lang="en-US" sz="3500" b="1" dirty="0">
                <a:solidFill>
                  <a:srgbClr val="FF3A21"/>
                </a:solidFill>
                <a:latin typeface="NanumSquareOTF Bold" panose="020B0600000101010101" pitchFamily="34" charset="-127"/>
                <a:ea typeface="NanumSquareOTF 1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8629310" y="7231309"/>
            <a:ext cx="1097310" cy="323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FFFFFF"/>
                </a:solidFill>
                <a:latin typeface="NanumSquareOTF" panose="020B0600000101010101" pitchFamily="34" charset="-127"/>
                <a:ea typeface="NanumSquareOTF 2"/>
              </a:rPr>
              <a:t>사회적</a:t>
            </a:r>
            <a:r>
              <a:rPr lang="en-US" sz="1800" dirty="0">
                <a:solidFill>
                  <a:srgbClr val="FFFFFF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NanumSquareOTF" panose="020B0600000101010101" pitchFamily="34" charset="-127"/>
                <a:ea typeface="NanumSquareOTF 2"/>
              </a:rPr>
              <a:t>효과</a:t>
            </a:r>
            <a:endParaRPr lang="en-US" sz="1800" dirty="0">
              <a:solidFill>
                <a:srgbClr val="FFFFFF"/>
              </a:solidFill>
              <a:latin typeface="NanumSquareOTF" panose="020B0600000101010101" pitchFamily="34" charset="-127"/>
              <a:ea typeface="NanumSquareOTF 2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984170" y="5480085"/>
            <a:ext cx="1097310" cy="323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1800" dirty="0" err="1">
                <a:solidFill>
                  <a:schemeClr val="bg1"/>
                </a:solidFill>
                <a:latin typeface="NanumSquareOTF" panose="020B0600000101010101" pitchFamily="34" charset="-127"/>
                <a:ea typeface="NanumSquareOTF 2"/>
              </a:rPr>
              <a:t>기술적</a:t>
            </a:r>
            <a:r>
              <a:rPr lang="en-US" sz="1800" dirty="0">
                <a:solidFill>
                  <a:schemeClr val="bg1"/>
                </a:solidFill>
                <a:latin typeface="NanumSquareOTF 2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NanumSquareOTF 2"/>
              </a:rPr>
              <a:t>효과</a:t>
            </a:r>
            <a:endParaRPr lang="en-US" sz="1800" dirty="0">
              <a:solidFill>
                <a:schemeClr val="bg1"/>
              </a:solidFill>
              <a:latin typeface="NanumSquareOTF 2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8510353" y="2608908"/>
            <a:ext cx="1097310" cy="323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FFFFFF"/>
                </a:solidFill>
                <a:latin typeface="NanumSquareOTF" panose="020B0600000101010101" pitchFamily="34" charset="-127"/>
                <a:ea typeface="NanumSquareOTF 2"/>
              </a:rPr>
              <a:t>경제적</a:t>
            </a:r>
            <a:r>
              <a:rPr lang="en-US" sz="1800" dirty="0">
                <a:solidFill>
                  <a:srgbClr val="FFFFFF"/>
                </a:solidFill>
                <a:latin typeface="NanumSquareOTF 2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NanumSquareOTF 2"/>
              </a:rPr>
              <a:t>효과</a:t>
            </a:r>
            <a:endParaRPr lang="en-US" sz="1800" dirty="0">
              <a:solidFill>
                <a:srgbClr val="FFFFFF"/>
              </a:solidFill>
              <a:latin typeface="NanumSquareOTF 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281243" y="5613374"/>
            <a:ext cx="889397" cy="340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1800" dirty="0">
                <a:solidFill>
                  <a:srgbClr val="FFFFFF"/>
                </a:solidFill>
                <a:latin typeface="NanumSquareOTF 2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NanumSquareOTF 2"/>
              </a:rPr>
              <a:t>고용창출</a:t>
            </a:r>
            <a:endParaRPr lang="en-US" sz="1800" dirty="0">
              <a:solidFill>
                <a:srgbClr val="FFFFFF"/>
              </a:solidFill>
              <a:latin typeface="NanumSquareOTF 2"/>
            </a:endParaRPr>
          </a:p>
        </p:txBody>
      </p:sp>
      <p:sp>
        <p:nvSpPr>
          <p:cNvPr id="31" name="바닥글 개체 틀 30">
            <a:extLst>
              <a:ext uri="{FF2B5EF4-FFF2-40B4-BE49-F238E27FC236}">
                <a16:creationId xmlns:a16="http://schemas.microsoft.com/office/drawing/2014/main" id="{B9E096E3-6510-854B-B58C-1CF985307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F04C04B4-006E-4744-BAD5-877A98217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7066383" y="2373155"/>
            <a:ext cx="4343353" cy="2945253"/>
            <a:chOff x="0" y="0"/>
            <a:chExt cx="5791137" cy="3927003"/>
          </a:xfrm>
        </p:grpSpPr>
        <p:sp>
          <p:nvSpPr>
            <p:cNvPr id="4" name="AutoShape 4"/>
            <p:cNvSpPr/>
            <p:nvPr/>
          </p:nvSpPr>
          <p:spPr>
            <a:xfrm rot="-5400000">
              <a:off x="-494131" y="1952175"/>
              <a:ext cx="3927003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1196848"/>
              <a:ext cx="1153349" cy="966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4"/>
                </a:lnSpc>
              </a:pPr>
              <a:r>
                <a:rPr lang="en-US" sz="4994" spc="-234">
                  <a:solidFill>
                    <a:srgbClr val="FF3A21"/>
                  </a:solidFill>
                  <a:latin typeface="NanumSquareOTF 1"/>
                </a:rPr>
                <a:t>02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 rot="17453">
              <a:off x="1906919" y="2150909"/>
              <a:ext cx="3880993" cy="13468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dirty="0" err="1">
                  <a:latin typeface="NanumSquareOTF" panose="020B0600000101010101" pitchFamily="34" charset="-127"/>
                  <a:ea typeface="NanumSquareOTF 2"/>
                </a:rPr>
                <a:t>태양광</a:t>
              </a:r>
              <a:r>
                <a:rPr lang="en-US" sz="1800" dirty="0">
                  <a:latin typeface="NanumSquareOTF" panose="020B0600000101010101" pitchFamily="34" charset="-127"/>
                  <a:ea typeface="NanumSquareOTF 2"/>
                </a:rPr>
                <a:t> </a:t>
              </a:r>
              <a:r>
                <a:rPr lang="en-US" sz="1800" dirty="0" err="1">
                  <a:latin typeface="NanumSquareOTF" panose="020B0600000101010101" pitchFamily="34" charset="-127"/>
                  <a:ea typeface="NanumSquareOTF 2"/>
                </a:rPr>
                <a:t>발전</a:t>
              </a:r>
              <a:r>
                <a:rPr lang="en-US" sz="1800" dirty="0">
                  <a:latin typeface="NanumSquareOTF" panose="020B0600000101010101" pitchFamily="34" charset="-127"/>
                  <a:ea typeface="NanumSquareOTF 2"/>
                </a:rPr>
                <a:t> </a:t>
              </a:r>
              <a:r>
                <a:rPr lang="en-US" sz="1800" dirty="0" err="1">
                  <a:latin typeface="NanumSquareOTF" panose="020B0600000101010101" pitchFamily="34" charset="-127"/>
                  <a:ea typeface="NanumSquareOTF 2"/>
                </a:rPr>
                <a:t>예측</a:t>
              </a:r>
              <a:r>
                <a:rPr lang="en-US" sz="1800" dirty="0">
                  <a:latin typeface="NanumSquareOTF" panose="020B0600000101010101" pitchFamily="34" charset="-127"/>
                  <a:ea typeface="NanumSquareOTF 2"/>
                </a:rPr>
                <a:t> </a:t>
              </a:r>
              <a:r>
                <a:rPr lang="en-US" sz="1800" dirty="0" err="1">
                  <a:latin typeface="NanumSquareOTF" panose="020B0600000101010101" pitchFamily="34" charset="-127"/>
                  <a:ea typeface="NanumSquareOTF 2"/>
                </a:rPr>
                <a:t>기반</a:t>
              </a:r>
              <a:endParaRPr lang="en-US" sz="1800" dirty="0">
                <a:latin typeface="NanumSquareOTF" panose="020B0600000101010101" pitchFamily="34" charset="-127"/>
                <a:ea typeface="NanumSquareOTF 2"/>
              </a:endParaRPr>
            </a:p>
            <a:p>
              <a:pPr>
                <a:lnSpc>
                  <a:spcPts val="2700"/>
                </a:lnSpc>
              </a:pPr>
              <a:r>
                <a:rPr lang="en-US" sz="1800" dirty="0" err="1">
                  <a:latin typeface="NanumSquareOTF" panose="020B0600000101010101" pitchFamily="34" charset="-127"/>
                  <a:ea typeface="NanumSquareOTF 2"/>
                </a:rPr>
                <a:t>에너지저장시스템</a:t>
              </a:r>
              <a:r>
                <a:rPr lang="en-US" sz="1800" dirty="0">
                  <a:latin typeface="NanumSquareOTF" panose="020B0600000101010101" pitchFamily="34" charset="-127"/>
                  <a:ea typeface="NanumSquareOTF 2"/>
                </a:rPr>
                <a:t>(ESS) </a:t>
              </a:r>
              <a:r>
                <a:rPr lang="en-US" sz="1800" dirty="0" err="1">
                  <a:latin typeface="NanumSquareOTF" panose="020B0600000101010101" pitchFamily="34" charset="-127"/>
                  <a:ea typeface="NanumSquareOTF 2"/>
                </a:rPr>
                <a:t>연계</a:t>
              </a:r>
              <a:endParaRPr lang="en-US" sz="1800" dirty="0">
                <a:latin typeface="NanumSquareOTF" panose="020B0600000101010101" pitchFamily="34" charset="-127"/>
                <a:ea typeface="NanumSquareOTF 2"/>
              </a:endParaRPr>
            </a:p>
            <a:p>
              <a:pPr>
                <a:lnSpc>
                  <a:spcPts val="2700"/>
                </a:lnSpc>
              </a:pPr>
              <a:r>
                <a:rPr lang="en-US" sz="1800" dirty="0" err="1">
                  <a:latin typeface="NanumSquareOTF" panose="020B0600000101010101" pitchFamily="34" charset="-127"/>
                  <a:ea typeface="NanumSquareOTF 2"/>
                </a:rPr>
                <a:t>알고리즘</a:t>
              </a:r>
              <a:r>
                <a:rPr lang="en-US" sz="1800" dirty="0">
                  <a:latin typeface="NanumSquareOTF" panose="020B0600000101010101" pitchFamily="34" charset="-127"/>
                  <a:ea typeface="NanumSquareOTF 2"/>
                </a:rPr>
                <a:t> </a:t>
              </a:r>
              <a:r>
                <a:rPr lang="en-US" sz="1800" dirty="0" err="1">
                  <a:latin typeface="NanumSquareOTF" panose="020B0600000101010101" pitchFamily="34" charset="-127"/>
                  <a:ea typeface="NanumSquareOTF 2"/>
                </a:rPr>
                <a:t>개발</a:t>
              </a:r>
              <a:endParaRPr lang="en-US" sz="1800" dirty="0">
                <a:latin typeface="NanumSquareOTF" panose="020B0600000101010101" pitchFamily="34" charset="-127"/>
                <a:ea typeface="NanumSquareOTF 2"/>
              </a:endParaRPr>
            </a:p>
          </p:txBody>
        </p: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903695" y="397072"/>
              <a:ext cx="1523351" cy="1523351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12652415" y="2373155"/>
            <a:ext cx="4332807" cy="2945253"/>
            <a:chOff x="0" y="0"/>
            <a:chExt cx="5777076" cy="3927003"/>
          </a:xfrm>
        </p:grpSpPr>
        <p:sp>
          <p:nvSpPr>
            <p:cNvPr id="9" name="AutoShape 9"/>
            <p:cNvSpPr/>
            <p:nvPr/>
          </p:nvSpPr>
          <p:spPr>
            <a:xfrm rot="-5400000">
              <a:off x="-494131" y="1952175"/>
              <a:ext cx="3927003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1196848"/>
              <a:ext cx="1153349" cy="966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4"/>
                </a:lnSpc>
              </a:pPr>
              <a:r>
                <a:rPr lang="en-US" sz="4994" spc="-234">
                  <a:solidFill>
                    <a:srgbClr val="FF3A21"/>
                  </a:solidFill>
                  <a:latin typeface="NanumSquareOTF 1"/>
                </a:rPr>
                <a:t>03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 rot="17453">
              <a:off x="1894019" y="2106519"/>
              <a:ext cx="3880993" cy="889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dirty="0">
                  <a:latin typeface="NanumSquareOTF 2"/>
                </a:rPr>
                <a:t>ESS </a:t>
              </a:r>
              <a:r>
                <a:rPr lang="en-US" sz="1800" dirty="0" err="1">
                  <a:latin typeface="NanumSquareOTF 2"/>
                </a:rPr>
                <a:t>연동을</a:t>
              </a:r>
              <a:r>
                <a:rPr lang="en-US" sz="1800" dirty="0">
                  <a:latin typeface="NanumSquareOTF 2"/>
                </a:rPr>
                <a:t> </a:t>
              </a:r>
              <a:r>
                <a:rPr lang="en-US" sz="1800" dirty="0" err="1">
                  <a:latin typeface="NanumSquareOTF 2"/>
                </a:rPr>
                <a:t>통한</a:t>
              </a:r>
              <a:r>
                <a:rPr lang="en-US" sz="1800" dirty="0">
                  <a:latin typeface="NanumSquareOTF 2"/>
                </a:rPr>
                <a:t> </a:t>
              </a:r>
            </a:p>
            <a:p>
              <a:pPr>
                <a:lnSpc>
                  <a:spcPts val="2700"/>
                </a:lnSpc>
              </a:pPr>
              <a:r>
                <a:rPr lang="en-US" sz="1800" dirty="0">
                  <a:latin typeface="NanumSquareOTF 2"/>
                </a:rPr>
                <a:t>IoT </a:t>
              </a:r>
              <a:r>
                <a:rPr lang="en-US" sz="1800" dirty="0" err="1">
                  <a:latin typeface="NanumSquareOTF 2"/>
                </a:rPr>
                <a:t>시스템</a:t>
              </a:r>
              <a:r>
                <a:rPr lang="en-US" sz="1800" dirty="0">
                  <a:latin typeface="NanumSquareOTF 2"/>
                </a:rPr>
                <a:t> </a:t>
              </a:r>
              <a:r>
                <a:rPr lang="en-US" sz="1800" dirty="0" err="1">
                  <a:latin typeface="NanumSquareOTF 2"/>
                </a:rPr>
                <a:t>구현</a:t>
              </a:r>
              <a:endParaRPr lang="en-US" sz="1800" dirty="0">
                <a:latin typeface="NanumSquareOTF 2"/>
              </a:endParaRPr>
            </a:p>
          </p:txBody>
        </p: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891955" y="452461"/>
              <a:ext cx="1466314" cy="1466314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53491" y="5743334"/>
            <a:ext cx="4332807" cy="2945253"/>
            <a:chOff x="0" y="0"/>
            <a:chExt cx="5777076" cy="3927003"/>
          </a:xfrm>
        </p:grpSpPr>
        <p:sp>
          <p:nvSpPr>
            <p:cNvPr id="14" name="AutoShape 14"/>
            <p:cNvSpPr/>
            <p:nvPr/>
          </p:nvSpPr>
          <p:spPr>
            <a:xfrm rot="-5400000">
              <a:off x="-494131" y="1952175"/>
              <a:ext cx="3927003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1196848"/>
              <a:ext cx="1153349" cy="9650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4"/>
                </a:lnSpc>
              </a:pPr>
              <a:r>
                <a:rPr lang="en-US" sz="4994" spc="-234">
                  <a:solidFill>
                    <a:srgbClr val="FF3A21"/>
                  </a:solidFill>
                  <a:latin typeface="NanumSquareOTF 1"/>
                </a:rPr>
                <a:t>04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 rot="17453">
              <a:off x="1894019" y="2106519"/>
              <a:ext cx="3880993" cy="889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dirty="0" err="1">
                  <a:latin typeface="NanumSquareOTF" panose="020B0600000101010101" pitchFamily="34" charset="-127"/>
                  <a:ea typeface="NanumSquareOTF 2"/>
                </a:rPr>
                <a:t>에너지</a:t>
              </a:r>
              <a:r>
                <a:rPr lang="en-US" sz="1800" dirty="0">
                  <a:latin typeface="NanumSquareOTF" panose="020B0600000101010101" pitchFamily="34" charset="-127"/>
                  <a:ea typeface="NanumSquareOTF 2"/>
                </a:rPr>
                <a:t> </a:t>
              </a:r>
            </a:p>
            <a:p>
              <a:pPr>
                <a:lnSpc>
                  <a:spcPts val="2700"/>
                </a:lnSpc>
              </a:pPr>
              <a:r>
                <a:rPr lang="en-US" sz="1800" dirty="0" err="1">
                  <a:latin typeface="NanumSquareOTF" panose="020B0600000101010101" pitchFamily="34" charset="-127"/>
                  <a:ea typeface="NanumSquareOTF 2"/>
                </a:rPr>
                <a:t>수요량</a:t>
              </a:r>
              <a:r>
                <a:rPr lang="en-US" sz="1800" dirty="0">
                  <a:latin typeface="NanumSquareOTF" panose="020B0600000101010101" pitchFamily="34" charset="-127"/>
                  <a:ea typeface="NanumSquareOTF 2"/>
                </a:rPr>
                <a:t> </a:t>
              </a:r>
              <a:r>
                <a:rPr lang="en-US" sz="1800" dirty="0" err="1">
                  <a:latin typeface="NanumSquareOTF" panose="020B0600000101010101" pitchFamily="34" charset="-127"/>
                  <a:ea typeface="NanumSquareOTF 2"/>
                </a:rPr>
                <a:t>예측</a:t>
              </a:r>
              <a:endParaRPr lang="en-US" sz="1800" dirty="0">
                <a:latin typeface="NanumSquareOTF" panose="020B0600000101010101" pitchFamily="34" charset="-127"/>
                <a:ea typeface="NanumSquareOTF 2"/>
              </a:endParaRPr>
            </a:p>
          </p:txBody>
        </p: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891955" y="484333"/>
              <a:ext cx="1476752" cy="1516562"/>
            </a:xfrm>
            <a:prstGeom prst="rect">
              <a:avLst/>
            </a:prstGeom>
          </p:spPr>
        </p:pic>
      </p:grpSp>
      <p:grpSp>
        <p:nvGrpSpPr>
          <p:cNvPr id="18" name="Group 18"/>
          <p:cNvGrpSpPr/>
          <p:nvPr/>
        </p:nvGrpSpPr>
        <p:grpSpPr>
          <a:xfrm>
            <a:off x="7071656" y="5743334"/>
            <a:ext cx="4332807" cy="2945253"/>
            <a:chOff x="0" y="0"/>
            <a:chExt cx="5777076" cy="3927003"/>
          </a:xfrm>
        </p:grpSpPr>
        <p:sp>
          <p:nvSpPr>
            <p:cNvPr id="19" name="AutoShape 19"/>
            <p:cNvSpPr/>
            <p:nvPr/>
          </p:nvSpPr>
          <p:spPr>
            <a:xfrm rot="-5400000">
              <a:off x="-494131" y="1952175"/>
              <a:ext cx="3927003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1196848"/>
              <a:ext cx="1153349" cy="9650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4"/>
                </a:lnSpc>
              </a:pPr>
              <a:r>
                <a:rPr lang="en-US" sz="4994" spc="-234">
                  <a:solidFill>
                    <a:srgbClr val="FF3A21"/>
                  </a:solidFill>
                  <a:latin typeface="NanumSquareOTF 1"/>
                </a:rPr>
                <a:t>05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 rot="17453">
              <a:off x="1894019" y="2106519"/>
              <a:ext cx="3880993" cy="889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dirty="0" err="1">
                  <a:latin typeface="NanumSquareOTF" panose="020B0600000101010101" pitchFamily="34" charset="-127"/>
                  <a:ea typeface="NanumSquareOTF 2"/>
                </a:rPr>
                <a:t>에너지</a:t>
              </a:r>
              <a:r>
                <a:rPr lang="en-US" sz="1800" dirty="0">
                  <a:latin typeface="NanumSquareOTF" panose="020B0600000101010101" pitchFamily="34" charset="-127"/>
                  <a:ea typeface="NanumSquareOTF 2"/>
                </a:rPr>
                <a:t> </a:t>
              </a:r>
              <a:r>
                <a:rPr lang="en-US" sz="1800" dirty="0" err="1">
                  <a:latin typeface="NanumSquareOTF" panose="020B0600000101010101" pitchFamily="34" charset="-127"/>
                  <a:ea typeface="NanumSquareOTF 2"/>
                </a:rPr>
                <a:t>프로슈머</a:t>
              </a:r>
              <a:endParaRPr lang="en-US" sz="1800" dirty="0">
                <a:latin typeface="NanumSquareOTF" panose="020B0600000101010101" pitchFamily="34" charset="-127"/>
                <a:ea typeface="NanumSquareOTF 2"/>
              </a:endParaRPr>
            </a:p>
            <a:p>
              <a:pPr>
                <a:lnSpc>
                  <a:spcPts val="2700"/>
                </a:lnSpc>
              </a:pPr>
              <a:r>
                <a:rPr lang="en-US" sz="1800" dirty="0" err="1">
                  <a:latin typeface="NanumSquareOTF" panose="020B0600000101010101" pitchFamily="34" charset="-127"/>
                  <a:ea typeface="NanumSquareOTF 2"/>
                </a:rPr>
                <a:t>거래</a:t>
              </a:r>
              <a:r>
                <a:rPr lang="en-US" sz="1800" dirty="0">
                  <a:latin typeface="NanumSquareOTF" panose="020B0600000101010101" pitchFamily="34" charset="-127"/>
                  <a:ea typeface="NanumSquareOTF 2"/>
                </a:rPr>
                <a:t> </a:t>
              </a:r>
              <a:r>
                <a:rPr lang="en-US" sz="1800" dirty="0" err="1">
                  <a:latin typeface="NanumSquareOTF" panose="020B0600000101010101" pitchFamily="34" charset="-127"/>
                  <a:ea typeface="NanumSquareOTF 2"/>
                </a:rPr>
                <a:t>방안</a:t>
              </a:r>
              <a:r>
                <a:rPr lang="en-US" sz="1800" dirty="0">
                  <a:latin typeface="NanumSquareOTF" panose="020B0600000101010101" pitchFamily="34" charset="-127"/>
                  <a:ea typeface="NanumSquareOTF 2"/>
                </a:rPr>
                <a:t> </a:t>
              </a:r>
              <a:r>
                <a:rPr lang="en-US" sz="1800" dirty="0" err="1">
                  <a:latin typeface="NanumSquareOTF" panose="020B0600000101010101" pitchFamily="34" charset="-127"/>
                  <a:ea typeface="NanumSquareOTF 2"/>
                </a:rPr>
                <a:t>예측</a:t>
              </a:r>
              <a:endParaRPr lang="en-US" sz="1800" dirty="0">
                <a:latin typeface="NanumSquareOTF" panose="020B0600000101010101" pitchFamily="34" charset="-127"/>
                <a:ea typeface="NanumSquareOTF 2"/>
              </a:endParaRPr>
            </a:p>
          </p:txBody>
        </p:sp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884333" y="390896"/>
              <a:ext cx="1604699" cy="1572606"/>
            </a:xfrm>
            <a:prstGeom prst="rect">
              <a:avLst/>
            </a:prstGeom>
          </p:spPr>
        </p:pic>
      </p:grpSp>
      <p:sp>
        <p:nvSpPr>
          <p:cNvPr id="23" name="AutoShape 23"/>
          <p:cNvSpPr/>
          <p:nvPr/>
        </p:nvSpPr>
        <p:spPr>
          <a:xfrm>
            <a:off x="0" y="213706"/>
            <a:ext cx="357013" cy="1086030"/>
          </a:xfrm>
          <a:prstGeom prst="rect">
            <a:avLst/>
          </a:prstGeom>
          <a:solidFill>
            <a:srgbClr val="FF3A21"/>
          </a:solidFill>
        </p:spPr>
      </p:sp>
      <p:grpSp>
        <p:nvGrpSpPr>
          <p:cNvPr id="24" name="Group 24"/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FF3A21"/>
                  </a:solidFill>
                  <a:latin typeface="NanumSquareOTF 2"/>
                </a:rPr>
                <a:t>03. 기대효과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향후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개선사항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기대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효과</a:t>
              </a:r>
              <a:endParaRPr lang="en-US" sz="3500" b="1" dirty="0">
                <a:solidFill>
                  <a:srgbClr val="FF3A21"/>
                </a:solidFill>
                <a:latin typeface="NanumSquareOTF Bold" panose="020B0600000101010101" pitchFamily="34" charset="-127"/>
                <a:ea typeface="NanumSquareOTF 1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953491" y="2364660"/>
            <a:ext cx="4313678" cy="2945253"/>
            <a:chOff x="0" y="-11327"/>
            <a:chExt cx="5751571" cy="3927003"/>
          </a:xfrm>
        </p:grpSpPr>
        <p:sp>
          <p:nvSpPr>
            <p:cNvPr id="28" name="AutoShape 28"/>
            <p:cNvSpPr/>
            <p:nvPr/>
          </p:nvSpPr>
          <p:spPr>
            <a:xfrm rot="-5400000">
              <a:off x="-494131" y="1952175"/>
              <a:ext cx="3927003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TextBox 29"/>
            <p:cNvSpPr txBox="1"/>
            <p:nvPr/>
          </p:nvSpPr>
          <p:spPr>
            <a:xfrm rot="17453">
              <a:off x="1870577" y="2343837"/>
              <a:ext cx="3880994" cy="14016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dirty="0" err="1">
                  <a:latin typeface="NanumSquareOTF" panose="020B0600000101010101" pitchFamily="34" charset="-127"/>
                  <a:ea typeface="NanumSquareOTF 2"/>
                </a:rPr>
                <a:t>기후</a:t>
              </a:r>
              <a:r>
                <a:rPr lang="en-US" sz="1800" dirty="0">
                  <a:latin typeface="NanumSquareOTF" panose="020B0600000101010101" pitchFamily="34" charset="-127"/>
                  <a:ea typeface="NanumSquareOTF 2"/>
                </a:rPr>
                <a:t> </a:t>
              </a:r>
              <a:r>
                <a:rPr lang="en-US" sz="1800" dirty="0" err="1">
                  <a:latin typeface="NanumSquareOTF" panose="020B0600000101010101" pitchFamily="34" charset="-127"/>
                  <a:ea typeface="NanumSquareOTF 2"/>
                </a:rPr>
                <a:t>데이터</a:t>
              </a:r>
              <a:r>
                <a:rPr lang="en-US" sz="1800" dirty="0">
                  <a:latin typeface="NanumSquareOTF" panose="020B0600000101010101" pitchFamily="34" charset="-127"/>
                  <a:ea typeface="NanumSquareOTF 2"/>
                </a:rPr>
                <a:t> </a:t>
              </a:r>
              <a:r>
                <a:rPr lang="en-US" sz="1800" dirty="0" err="1">
                  <a:latin typeface="NanumSquareOTF" panose="020B0600000101010101" pitchFamily="34" charset="-127"/>
                  <a:ea typeface="NanumSquareOTF 2"/>
                </a:rPr>
                <a:t>외</a:t>
              </a:r>
              <a:r>
                <a:rPr lang="en-US" sz="1800" dirty="0">
                  <a:latin typeface="NanumSquareOTF" panose="020B0600000101010101" pitchFamily="34" charset="-127"/>
                  <a:ea typeface="NanumSquareOTF 2"/>
                </a:rPr>
                <a:t> </a:t>
              </a:r>
            </a:p>
            <a:p>
              <a:pPr>
                <a:lnSpc>
                  <a:spcPts val="2700"/>
                </a:lnSpc>
              </a:pPr>
              <a:r>
                <a:rPr lang="en-US" sz="1800" dirty="0" err="1">
                  <a:latin typeface="NanumSquareOTF" panose="020B0600000101010101" pitchFamily="34" charset="-127"/>
                  <a:ea typeface="NanumSquareOTF 2"/>
                </a:rPr>
                <a:t>추가</a:t>
              </a:r>
              <a:r>
                <a:rPr lang="en-US" sz="1800" dirty="0">
                  <a:latin typeface="NanumSquareOTF" panose="020B0600000101010101" pitchFamily="34" charset="-127"/>
                  <a:ea typeface="NanumSquareOTF 2"/>
                </a:rPr>
                <a:t> </a:t>
              </a:r>
              <a:r>
                <a:rPr lang="en-US" sz="1800" dirty="0" err="1">
                  <a:latin typeface="NanumSquareOTF" panose="020B0600000101010101" pitchFamily="34" charset="-127"/>
                  <a:ea typeface="NanumSquareOTF 2"/>
                </a:rPr>
                <a:t>데이터</a:t>
              </a:r>
              <a:r>
                <a:rPr lang="en-US" sz="1800" dirty="0">
                  <a:latin typeface="NanumSquareOTF" panose="020B0600000101010101" pitchFamily="34" charset="-127"/>
                  <a:ea typeface="NanumSquareOTF 2"/>
                </a:rPr>
                <a:t> </a:t>
              </a:r>
              <a:r>
                <a:rPr lang="en-US" sz="1800" dirty="0" err="1">
                  <a:latin typeface="NanumSquareOTF" panose="020B0600000101010101" pitchFamily="34" charset="-127"/>
                  <a:ea typeface="NanumSquareOTF 2"/>
                </a:rPr>
                <a:t>적용을</a:t>
              </a:r>
              <a:r>
                <a:rPr lang="en-US" sz="1800" dirty="0">
                  <a:latin typeface="NanumSquareOTF" panose="020B0600000101010101" pitchFamily="34" charset="-127"/>
                  <a:ea typeface="NanumSquareOTF 2"/>
                </a:rPr>
                <a:t> </a:t>
              </a:r>
              <a:r>
                <a:rPr lang="en-US" sz="1800" dirty="0" err="1">
                  <a:latin typeface="NanumSquareOTF" panose="020B0600000101010101" pitchFamily="34" charset="-127"/>
                  <a:ea typeface="NanumSquareOTF 2"/>
                </a:rPr>
                <a:t>통한</a:t>
              </a:r>
              <a:r>
                <a:rPr lang="en-US" sz="1800" dirty="0">
                  <a:latin typeface="NanumSquareOTF" panose="020B0600000101010101" pitchFamily="34" charset="-127"/>
                  <a:ea typeface="NanumSquareOTF 2"/>
                </a:rPr>
                <a:t> </a:t>
              </a:r>
            </a:p>
            <a:p>
              <a:pPr>
                <a:lnSpc>
                  <a:spcPts val="2999"/>
                </a:lnSpc>
              </a:pPr>
              <a:r>
                <a:rPr lang="en-US" sz="1999" dirty="0" err="1">
                  <a:latin typeface="NanumSquareOTF" panose="020B0600000101010101" pitchFamily="34" charset="-127"/>
                  <a:ea typeface="NanumSquareOTF 2"/>
                </a:rPr>
                <a:t>정확도</a:t>
              </a:r>
              <a:r>
                <a:rPr lang="en-US" sz="1999" dirty="0">
                  <a:latin typeface="NanumSquareOTF" panose="020B0600000101010101" pitchFamily="34" charset="-127"/>
                  <a:ea typeface="NanumSquareOTF 2"/>
                </a:rPr>
                <a:t> </a:t>
              </a:r>
              <a:r>
                <a:rPr lang="en-US" sz="1999" dirty="0" err="1">
                  <a:latin typeface="NanumSquareOTF" panose="020B0600000101010101" pitchFamily="34" charset="-127"/>
                  <a:ea typeface="NanumSquareOTF 2"/>
                </a:rPr>
                <a:t>향상</a:t>
              </a:r>
              <a:endParaRPr lang="en-US" sz="1999" dirty="0">
                <a:latin typeface="NanumSquareOTF" panose="020B0600000101010101" pitchFamily="34" charset="-127"/>
                <a:ea typeface="NanumSquareOTF 2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196848"/>
              <a:ext cx="1153349" cy="966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4"/>
                </a:lnSpc>
              </a:pPr>
              <a:r>
                <a:rPr lang="en-US" sz="4994" spc="-234">
                  <a:solidFill>
                    <a:srgbClr val="FF3A21"/>
                  </a:solidFill>
                  <a:latin typeface="NanumSquareOTF 1"/>
                </a:rPr>
                <a:t>01</a:t>
              </a:r>
            </a:p>
          </p:txBody>
        </p:sp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1867269" y="414155"/>
              <a:ext cx="1549346" cy="1549346"/>
            </a:xfrm>
            <a:prstGeom prst="rect">
              <a:avLst/>
            </a:prstGeom>
          </p:spPr>
        </p:pic>
      </p:grpSp>
      <p:sp>
        <p:nvSpPr>
          <p:cNvPr id="32" name="바닥글 개체 틀 31">
            <a:extLst>
              <a:ext uri="{FF2B5EF4-FFF2-40B4-BE49-F238E27FC236}">
                <a16:creationId xmlns:a16="http://schemas.microsoft.com/office/drawing/2014/main" id="{BA11032F-88CA-3446-B371-FC473CB85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8BA67526-D20E-A346-922F-C6D6EA725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 rot="17453">
            <a:off x="4082543" y="3246019"/>
            <a:ext cx="1910236" cy="299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1663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소감</a:t>
            </a:r>
            <a:endParaRPr lang="en-US" sz="1663" dirty="0">
              <a:solidFill>
                <a:srgbClr val="000000"/>
              </a:solidFill>
              <a:latin typeface="NanumSquareOTF" panose="020B0600000101010101" pitchFamily="34" charset="-127"/>
              <a:ea typeface="NanumSquareOTF 2"/>
            </a:endParaRPr>
          </a:p>
        </p:txBody>
      </p:sp>
      <p:sp>
        <p:nvSpPr>
          <p:cNvPr id="16" name="AutoShape 16"/>
          <p:cNvSpPr/>
          <p:nvPr/>
        </p:nvSpPr>
        <p:spPr>
          <a:xfrm>
            <a:off x="0" y="213706"/>
            <a:ext cx="357013" cy="1086030"/>
          </a:xfrm>
          <a:prstGeom prst="rect">
            <a:avLst/>
          </a:prstGeom>
          <a:solidFill>
            <a:srgbClr val="FF3A21"/>
          </a:solidFill>
        </p:spPr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F48970A-B2E3-2B4C-B883-5ABDB665788F}"/>
              </a:ext>
            </a:extLst>
          </p:cNvPr>
          <p:cNvGrpSpPr/>
          <p:nvPr/>
        </p:nvGrpSpPr>
        <p:grpSpPr>
          <a:xfrm>
            <a:off x="1871722" y="2044979"/>
            <a:ext cx="1911498" cy="2379318"/>
            <a:chOff x="2440598" y="1816320"/>
            <a:chExt cx="1911498" cy="2379318"/>
          </a:xfrm>
        </p:grpSpPr>
        <p:sp>
          <p:nvSpPr>
            <p:cNvPr id="5" name="AutoShape 5"/>
            <p:cNvSpPr/>
            <p:nvPr/>
          </p:nvSpPr>
          <p:spPr>
            <a:xfrm rot="10800000">
              <a:off x="2440598" y="3758012"/>
              <a:ext cx="1911226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2440870" y="3903057"/>
              <a:ext cx="1911226" cy="292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88"/>
                </a:lnSpc>
              </a:pPr>
              <a:r>
                <a:rPr lang="en-US" sz="2280" dirty="0" err="1">
                  <a:solidFill>
                    <a:srgbClr val="000000"/>
                  </a:solidFill>
                  <a:latin typeface="NanumSquareOTF" panose="020B0600000101010101" pitchFamily="34" charset="-127"/>
                  <a:ea typeface="NanumSquareOTF 1"/>
                </a:rPr>
                <a:t>김윤희</a:t>
              </a:r>
              <a:endParaRPr lang="en-US" sz="228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1"/>
              </a:endParaRPr>
            </a:p>
          </p:txBody>
        </p: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440598" y="1816320"/>
              <a:ext cx="1800918" cy="1800918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0B5AC84-3B1B-2249-B040-CA15F2795950}"/>
              </a:ext>
            </a:extLst>
          </p:cNvPr>
          <p:cNvGrpSpPr/>
          <p:nvPr/>
        </p:nvGrpSpPr>
        <p:grpSpPr>
          <a:xfrm>
            <a:off x="9525000" y="2044979"/>
            <a:ext cx="1911226" cy="2496861"/>
            <a:chOff x="6276481" y="1698777"/>
            <a:chExt cx="1911226" cy="2496861"/>
          </a:xfrm>
        </p:grpSpPr>
        <p:sp>
          <p:nvSpPr>
            <p:cNvPr id="4" name="AutoShape 4"/>
            <p:cNvSpPr/>
            <p:nvPr/>
          </p:nvSpPr>
          <p:spPr>
            <a:xfrm rot="10800000">
              <a:off x="6276481" y="3758012"/>
              <a:ext cx="1911226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6276481" y="3903057"/>
              <a:ext cx="1911226" cy="292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88"/>
                </a:lnSpc>
              </a:pPr>
              <a:r>
                <a:rPr lang="en-US" sz="2280" dirty="0" err="1">
                  <a:solidFill>
                    <a:srgbClr val="000000"/>
                  </a:solidFill>
                  <a:latin typeface="NanumSquareOTF" panose="020B0600000101010101" pitchFamily="34" charset="-127"/>
                  <a:ea typeface="NanumSquareOTF 1"/>
                </a:rPr>
                <a:t>강주영</a:t>
              </a:r>
              <a:endParaRPr lang="en-US" sz="228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1"/>
              </a:endParaRPr>
            </a:p>
          </p:txBody>
        </p:sp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26934"/>
            <a:stretch>
              <a:fillRect/>
            </a:stretch>
          </p:blipFill>
          <p:spPr>
            <a:xfrm>
              <a:off x="6627823" y="1698777"/>
              <a:ext cx="1365342" cy="1918462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910B829-BD0A-2449-BCE1-FB5C64EC83B7}"/>
              </a:ext>
            </a:extLst>
          </p:cNvPr>
          <p:cNvGrpSpPr/>
          <p:nvPr/>
        </p:nvGrpSpPr>
        <p:grpSpPr>
          <a:xfrm>
            <a:off x="1973104" y="5841097"/>
            <a:ext cx="1911226" cy="2379318"/>
            <a:chOff x="10130711" y="1816320"/>
            <a:chExt cx="1911226" cy="2379318"/>
          </a:xfrm>
        </p:grpSpPr>
        <p:sp>
          <p:nvSpPr>
            <p:cNvPr id="6" name="AutoShape 6"/>
            <p:cNvSpPr/>
            <p:nvPr/>
          </p:nvSpPr>
          <p:spPr>
            <a:xfrm rot="10800000">
              <a:off x="10130711" y="3758012"/>
              <a:ext cx="1911226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0130711" y="3903057"/>
              <a:ext cx="1911226" cy="292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88"/>
                </a:lnSpc>
              </a:pPr>
              <a:r>
                <a:rPr lang="en-US" sz="2280" dirty="0" err="1">
                  <a:solidFill>
                    <a:srgbClr val="000000"/>
                  </a:solidFill>
                  <a:latin typeface="NanumSquareOTF" panose="020B0600000101010101" pitchFamily="34" charset="-127"/>
                  <a:ea typeface="NanumSquareOTF 1"/>
                </a:rPr>
                <a:t>고아름</a:t>
              </a:r>
              <a:endParaRPr lang="en-US" sz="228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1"/>
              </a:endParaRPr>
            </a:p>
          </p:txBody>
        </p: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28311"/>
            <a:stretch>
              <a:fillRect/>
            </a:stretch>
          </p:blipFill>
          <p:spPr>
            <a:xfrm>
              <a:off x="10350390" y="1816320"/>
              <a:ext cx="1381686" cy="1800918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CF9682A-C661-4243-9997-9DF9252EB5BC}"/>
              </a:ext>
            </a:extLst>
          </p:cNvPr>
          <p:cNvGrpSpPr/>
          <p:nvPr/>
        </p:nvGrpSpPr>
        <p:grpSpPr>
          <a:xfrm>
            <a:off x="9525000" y="7782789"/>
            <a:ext cx="1911226" cy="437626"/>
            <a:chOff x="13936175" y="3758012"/>
            <a:chExt cx="1911226" cy="437626"/>
          </a:xfrm>
        </p:grpSpPr>
        <p:sp>
          <p:nvSpPr>
            <p:cNvPr id="7" name="AutoShape 7"/>
            <p:cNvSpPr/>
            <p:nvPr/>
          </p:nvSpPr>
          <p:spPr>
            <a:xfrm rot="10800000">
              <a:off x="13936175" y="3758012"/>
              <a:ext cx="1911226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3936175" y="3903057"/>
              <a:ext cx="1911226" cy="292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88"/>
                </a:lnSpc>
              </a:pPr>
              <a:r>
                <a:rPr lang="en-US" sz="2280" dirty="0" err="1">
                  <a:solidFill>
                    <a:srgbClr val="000000"/>
                  </a:solidFill>
                  <a:latin typeface="NanumSquareOTF" panose="020B0600000101010101" pitchFamily="34" charset="-127"/>
                  <a:ea typeface="NanumSquareOTF 1"/>
                </a:rPr>
                <a:t>유화영</a:t>
              </a:r>
              <a:endParaRPr lang="en-US" sz="228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1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04179" y="211505"/>
            <a:ext cx="11330942" cy="1001285"/>
            <a:chOff x="0" y="-28575"/>
            <a:chExt cx="15107923" cy="1335047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FF3A21"/>
                  </a:solidFill>
                  <a:latin typeface="NanumSquareOTF 2"/>
                </a:rPr>
                <a:t>04. 개발 후기 및 느낀점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682625"/>
              <a:ext cx="15107923" cy="6238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endParaRPr dirty="0">
                <a:latin typeface="NanumSquareOTF" panose="020B0600000101010101" pitchFamily="34" charset="-127"/>
              </a:endParaR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1954516" y="3057908"/>
            <a:ext cx="4577388" cy="1181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1600" dirty="0">
                <a:solidFill>
                  <a:srgbClr val="000000"/>
                </a:solidFill>
                <a:latin typeface="NanumSquareOTF" panose="020B0600000101010101" pitchFamily="34" charset="-127"/>
              </a:rPr>
              <a:t>Prophet </a:t>
            </a:r>
            <a:r>
              <a:rPr lang="en-US" sz="1600" dirty="0" err="1">
                <a:solidFill>
                  <a:srgbClr val="000000"/>
                </a:solidFill>
                <a:latin typeface="NanumSquareOTF" panose="020B0600000101010101" pitchFamily="34" charset="-127"/>
              </a:rPr>
              <a:t>분석에</a:t>
            </a:r>
            <a:r>
              <a:rPr lang="en-US" sz="1600" dirty="0">
                <a:solidFill>
                  <a:srgbClr val="000000"/>
                </a:solidFill>
                <a:latin typeface="NanumSquareOTF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anumSquareOTF" panose="020B0600000101010101" pitchFamily="34" charset="-127"/>
              </a:rPr>
              <a:t>대해</a:t>
            </a:r>
            <a:r>
              <a:rPr lang="en-US" sz="1600" dirty="0">
                <a:solidFill>
                  <a:srgbClr val="000000"/>
                </a:solidFill>
                <a:latin typeface="NanumSquareOTF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anumSquareOTF" panose="020B0600000101010101" pitchFamily="34" charset="-127"/>
              </a:rPr>
              <a:t>많은</a:t>
            </a:r>
            <a:r>
              <a:rPr lang="en-US" sz="1600" dirty="0">
                <a:solidFill>
                  <a:srgbClr val="000000"/>
                </a:solidFill>
                <a:latin typeface="NanumSquareOTF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anumSquareOTF" panose="020B0600000101010101" pitchFamily="34" charset="-127"/>
              </a:rPr>
              <a:t>정보가</a:t>
            </a:r>
            <a:r>
              <a:rPr lang="en-US" sz="1600" dirty="0">
                <a:solidFill>
                  <a:srgbClr val="000000"/>
                </a:solidFill>
                <a:latin typeface="NanumSquareOTF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anumSquareOTF" panose="020B0600000101010101" pitchFamily="34" charset="-127"/>
              </a:rPr>
              <a:t>존재하지</a:t>
            </a:r>
            <a:r>
              <a:rPr lang="en-US" sz="1600" dirty="0">
                <a:solidFill>
                  <a:srgbClr val="000000"/>
                </a:solidFill>
                <a:latin typeface="NanumSquareOTF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anumSquareOTF" panose="020B0600000101010101" pitchFamily="34" charset="-127"/>
              </a:rPr>
              <a:t>않아</a:t>
            </a:r>
            <a:r>
              <a:rPr lang="en-US" sz="1600" dirty="0">
                <a:solidFill>
                  <a:srgbClr val="000000"/>
                </a:solidFill>
                <a:latin typeface="NanumSquareOTF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anumSquareOTF" panose="020B0600000101010101" pitchFamily="34" charset="-127"/>
              </a:rPr>
              <a:t>초반에는</a:t>
            </a:r>
            <a:r>
              <a:rPr lang="en-US" sz="1600" dirty="0">
                <a:solidFill>
                  <a:srgbClr val="000000"/>
                </a:solidFill>
                <a:latin typeface="NanumSquareOTF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anumSquareOTF" panose="020B0600000101010101" pitchFamily="34" charset="-127"/>
              </a:rPr>
              <a:t>어려움을</a:t>
            </a:r>
            <a:r>
              <a:rPr lang="en-US" sz="1600" dirty="0">
                <a:solidFill>
                  <a:srgbClr val="000000"/>
                </a:solidFill>
                <a:latin typeface="NanumSquareOTF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anumSquareOTF" panose="020B0600000101010101" pitchFamily="34" charset="-127"/>
              </a:rPr>
              <a:t>겪었지만</a:t>
            </a:r>
            <a:r>
              <a:rPr lang="en-US" sz="1600" dirty="0">
                <a:solidFill>
                  <a:srgbClr val="000000"/>
                </a:solidFill>
                <a:latin typeface="NanumSquareOTF" panose="020B0600000101010101" pitchFamily="34" charset="-127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NanumSquareOTF" panose="020B0600000101010101" pitchFamily="34" charset="-127"/>
              </a:rPr>
              <a:t>여러</a:t>
            </a:r>
            <a:r>
              <a:rPr lang="en-US" sz="1600" dirty="0">
                <a:solidFill>
                  <a:srgbClr val="000000"/>
                </a:solidFill>
                <a:latin typeface="NanumSquareOTF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anumSquareOTF" panose="020B0600000101010101" pitchFamily="34" charset="-127"/>
              </a:rPr>
              <a:t>시행착오를</a:t>
            </a:r>
            <a:r>
              <a:rPr lang="en-US" sz="1600" dirty="0">
                <a:solidFill>
                  <a:srgbClr val="000000"/>
                </a:solidFill>
                <a:latin typeface="NanumSquareOTF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anumSquareOTF" panose="020B0600000101010101" pitchFamily="34" charset="-127"/>
              </a:rPr>
              <a:t>통해</a:t>
            </a:r>
            <a:r>
              <a:rPr lang="en-US" sz="1600" dirty="0">
                <a:solidFill>
                  <a:srgbClr val="000000"/>
                </a:solidFill>
                <a:latin typeface="NanumSquareOTF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anumSquareOTF" panose="020B0600000101010101" pitchFamily="34" charset="-127"/>
              </a:rPr>
              <a:t>시계열</a:t>
            </a:r>
            <a:r>
              <a:rPr lang="en-US" sz="1600" dirty="0">
                <a:solidFill>
                  <a:srgbClr val="000000"/>
                </a:solidFill>
                <a:latin typeface="NanumSquareOTF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anumSquareOTF" panose="020B0600000101010101" pitchFamily="34" charset="-127"/>
              </a:rPr>
              <a:t>분석에</a:t>
            </a:r>
            <a:r>
              <a:rPr lang="en-US" sz="1600" dirty="0">
                <a:solidFill>
                  <a:srgbClr val="000000"/>
                </a:solidFill>
                <a:latin typeface="NanumSquareOTF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anumSquareOTF" panose="020B0600000101010101" pitchFamily="34" charset="-127"/>
              </a:rPr>
              <a:t>대해</a:t>
            </a:r>
            <a:r>
              <a:rPr lang="en-US" sz="1600" dirty="0">
                <a:solidFill>
                  <a:srgbClr val="000000"/>
                </a:solidFill>
                <a:latin typeface="NanumSquareOTF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anumSquareOTF" panose="020B0600000101010101" pitchFamily="34" charset="-127"/>
              </a:rPr>
              <a:t>배워볼</a:t>
            </a:r>
            <a:r>
              <a:rPr lang="en-US" sz="1600" dirty="0">
                <a:solidFill>
                  <a:srgbClr val="000000"/>
                </a:solidFill>
                <a:latin typeface="NanumSquareOTF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anumSquareOTF" panose="020B0600000101010101" pitchFamily="34" charset="-127"/>
              </a:rPr>
              <a:t>수</a:t>
            </a:r>
            <a:r>
              <a:rPr lang="en-US" sz="1600" dirty="0">
                <a:solidFill>
                  <a:srgbClr val="000000"/>
                </a:solidFill>
                <a:latin typeface="NanumSquareOTF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anumSquareOTF" panose="020B0600000101010101" pitchFamily="34" charset="-127"/>
              </a:rPr>
              <a:t>있었습니다</a:t>
            </a:r>
            <a:r>
              <a:rPr lang="en-US" sz="1600" dirty="0">
                <a:solidFill>
                  <a:srgbClr val="000000"/>
                </a:solidFill>
                <a:latin typeface="NanumSquareOTF" panose="020B0600000101010101" pitchFamily="34" charset="-127"/>
              </a:rPr>
              <a:t>.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261835" y="6628634"/>
            <a:ext cx="4120165" cy="1185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20"/>
              </a:lnSpc>
            </a:pPr>
            <a:r>
              <a:rPr lang="en-US" sz="16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이번</a:t>
            </a:r>
            <a:r>
              <a:rPr lang="en-US" sz="16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기회를</a:t>
            </a:r>
            <a:r>
              <a:rPr lang="en-US" sz="16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통해</a:t>
            </a:r>
            <a:r>
              <a:rPr lang="en-US" sz="16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태양광</a:t>
            </a:r>
            <a:r>
              <a:rPr lang="en-US" sz="16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발전예측을</a:t>
            </a:r>
            <a:r>
              <a:rPr lang="en-US" sz="16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심도있게</a:t>
            </a:r>
            <a:r>
              <a:rPr lang="en-US" sz="16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해</a:t>
            </a:r>
            <a:r>
              <a:rPr lang="en-US" sz="16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볼</a:t>
            </a:r>
            <a:r>
              <a:rPr lang="en-US" sz="16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수</a:t>
            </a:r>
            <a:r>
              <a:rPr lang="en-US" sz="16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있었고</a:t>
            </a:r>
            <a:r>
              <a:rPr lang="en-US" sz="16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맡은</a:t>
            </a:r>
            <a:r>
              <a:rPr lang="en-US" sz="16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ARIMA </a:t>
            </a:r>
            <a:r>
              <a:rPr lang="en-US" sz="16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모델과</a:t>
            </a:r>
            <a:r>
              <a:rPr lang="en-US" sz="16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태양광</a:t>
            </a:r>
            <a:r>
              <a:rPr lang="en-US" sz="16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발전량</a:t>
            </a:r>
            <a:r>
              <a:rPr lang="en-US" sz="16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예측에</a:t>
            </a:r>
            <a:r>
              <a:rPr lang="en-US" sz="16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적절한</a:t>
            </a:r>
            <a:r>
              <a:rPr lang="en-US" sz="16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모델을</a:t>
            </a:r>
            <a:r>
              <a:rPr lang="en-US" sz="16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이해</a:t>
            </a:r>
            <a:r>
              <a:rPr lang="en-US" sz="16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할</a:t>
            </a:r>
            <a:r>
              <a:rPr lang="en-US" sz="16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수</a:t>
            </a:r>
            <a:r>
              <a:rPr lang="en-US" sz="16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있었습니다</a:t>
            </a:r>
            <a:r>
              <a:rPr lang="en-US" sz="16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26" name="바닥글 개체 틀 25">
            <a:extLst>
              <a:ext uri="{FF2B5EF4-FFF2-40B4-BE49-F238E27FC236}">
                <a16:creationId xmlns:a16="http://schemas.microsoft.com/office/drawing/2014/main" id="{7312C655-AA3E-7E40-BCF0-DE4A828C5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8D919606-A353-9B45-BB60-EDFAA5FF5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2" name="TextBox 14">
            <a:extLst>
              <a:ext uri="{FF2B5EF4-FFF2-40B4-BE49-F238E27FC236}">
                <a16:creationId xmlns:a16="http://schemas.microsoft.com/office/drawing/2014/main" id="{F4972059-8217-0148-A6CE-306D082D65BF}"/>
              </a:ext>
            </a:extLst>
          </p:cNvPr>
          <p:cNvSpPr txBox="1"/>
          <p:nvPr/>
        </p:nvSpPr>
        <p:spPr>
          <a:xfrm rot="17453">
            <a:off x="11958491" y="6239436"/>
            <a:ext cx="5250323" cy="1579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ko-KR" altLang="en-US" sz="16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태양광 발전량 예측 프로젝트에 참여하며 다양한 모델에 대해 고민해보고</a:t>
            </a:r>
            <a:r>
              <a:rPr lang="en-US" altLang="ko-KR" sz="16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,</a:t>
            </a:r>
            <a:r>
              <a:rPr lang="ko-KR" altLang="en-US" sz="16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보다 깊게 학습할 수 있었던 것이 큰 소득이었습니다</a:t>
            </a:r>
            <a:r>
              <a:rPr lang="en-US" altLang="ko-KR" sz="16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.</a:t>
            </a:r>
            <a:r>
              <a:rPr lang="ko-KR" altLang="en-US" sz="16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한가지 문제를 해결하기 위해 다양한 모델을 사용해보는 경험을 통해 앞으로 문제해결을 하기 위한 여러가지 모델 학습 방법을 고민하고</a:t>
            </a:r>
            <a:r>
              <a:rPr lang="en-US" altLang="ko-KR" sz="16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,</a:t>
            </a:r>
            <a:r>
              <a:rPr lang="ko-KR" altLang="en-US" sz="16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도전해볼 수 있을 것 같습니다</a:t>
            </a:r>
            <a:r>
              <a:rPr lang="en-US" altLang="ko-KR" sz="16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.</a:t>
            </a:r>
            <a:endParaRPr lang="en-US" sz="1600" dirty="0">
              <a:solidFill>
                <a:srgbClr val="000000"/>
              </a:solidFill>
              <a:latin typeface="NanumSquareOTF" panose="020B0600000101010101" pitchFamily="34" charset="-127"/>
              <a:ea typeface="NanumSquareOTF 2"/>
            </a:endParaRPr>
          </a:p>
        </p:txBody>
      </p:sp>
      <p:pic>
        <p:nvPicPr>
          <p:cNvPr id="33" name="Picture 22">
            <a:extLst>
              <a:ext uri="{FF2B5EF4-FFF2-40B4-BE49-F238E27FC236}">
                <a16:creationId xmlns:a16="http://schemas.microsoft.com/office/drawing/2014/main" id="{95B18807-326D-5446-86CB-E90A8B0B8CA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" r="-6437" b="29186"/>
          <a:stretch/>
        </p:blipFill>
        <p:spPr>
          <a:xfrm>
            <a:off x="9876342" y="5943059"/>
            <a:ext cx="1853184" cy="167180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286508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2656508" y="4276725"/>
            <a:ext cx="12974985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000"/>
              </a:lnSpc>
              <a:spcBef>
                <a:spcPct val="0"/>
              </a:spcBef>
            </a:pPr>
            <a:r>
              <a:rPr lang="en-US" sz="15000" b="1" spc="750" dirty="0">
                <a:solidFill>
                  <a:srgbClr val="FF3A21"/>
                </a:solidFill>
                <a:latin typeface="Britannic Bold" panose="020B0903060703020204" pitchFamily="34" charset="0"/>
                <a:ea typeface="IBM Plex Sans KR" panose="020B0503050203000203" pitchFamily="34" charset="-127"/>
              </a:rPr>
              <a:t>Thank you !</a:t>
            </a:r>
          </a:p>
        </p:txBody>
      </p:sp>
      <p:sp>
        <p:nvSpPr>
          <p:cNvPr id="4" name="AutoShape 4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0E7F84-5BCE-204E-BE7D-D6BB19BD4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81B111-063F-6A40-B6C6-6987DEF53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560243" y="4242058"/>
            <a:ext cx="514491" cy="70215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142177" y="4153232"/>
            <a:ext cx="879810" cy="87981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929070" y="4239763"/>
            <a:ext cx="636089" cy="67669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88988" y="4239763"/>
            <a:ext cx="704454" cy="70445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6386297" y="4202926"/>
            <a:ext cx="780424" cy="78042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9368348" y="6399796"/>
            <a:ext cx="898281" cy="67452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1096446" y="6492477"/>
            <a:ext cx="971271" cy="48916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2808148" y="6512788"/>
            <a:ext cx="877933" cy="44854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14666050" y="6437987"/>
            <a:ext cx="704454" cy="59814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16435052" y="6399949"/>
            <a:ext cx="682915" cy="67422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9481656" y="8245047"/>
            <a:ext cx="671667" cy="66067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11255689" y="8257301"/>
            <a:ext cx="652785" cy="636169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>
            <a:fillRect/>
          </a:stretch>
        </p:blipFill>
        <p:spPr>
          <a:xfrm>
            <a:off x="12788221" y="2392725"/>
            <a:ext cx="917787" cy="645788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>
            <a:fillRect/>
          </a:stretch>
        </p:blipFill>
        <p:spPr>
          <a:xfrm>
            <a:off x="14643112" y="2402962"/>
            <a:ext cx="750331" cy="60845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>
            <a:fillRect/>
          </a:stretch>
        </p:blipFill>
        <p:spPr>
          <a:xfrm>
            <a:off x="16486334" y="2316976"/>
            <a:ext cx="580352" cy="780424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>
            <a:fillRect/>
          </a:stretch>
        </p:blipFill>
        <p:spPr>
          <a:xfrm>
            <a:off x="11191870" y="2375862"/>
            <a:ext cx="780424" cy="662651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>
            <a:fillRect/>
          </a:stretch>
        </p:blipFill>
        <p:spPr>
          <a:xfrm>
            <a:off x="9328378" y="2505746"/>
            <a:ext cx="978222" cy="419746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>
            <a:fillRect/>
          </a:stretch>
        </p:blipFill>
        <p:spPr>
          <a:xfrm>
            <a:off x="1121279" y="1896418"/>
            <a:ext cx="958889" cy="958889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>
            <a:fillRect/>
          </a:stretch>
        </p:blipFill>
        <p:spPr>
          <a:xfrm>
            <a:off x="880415" y="3276600"/>
            <a:ext cx="1082111" cy="1082111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>
            <a:fillRect/>
          </a:stretch>
        </p:blipFill>
        <p:spPr>
          <a:xfrm>
            <a:off x="5869158" y="97204"/>
            <a:ext cx="2007245" cy="2007245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>
            <a:fillRect/>
          </a:stretch>
        </p:blipFill>
        <p:spPr>
          <a:xfrm>
            <a:off x="5964822" y="6550146"/>
            <a:ext cx="1301508" cy="1301508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>
            <a:fillRect/>
          </a:stretch>
        </p:blipFill>
        <p:spPr>
          <a:xfrm>
            <a:off x="5869158" y="8289461"/>
            <a:ext cx="1208016" cy="1208016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>
            <a:fillRect/>
          </a:stretch>
        </p:blipFill>
        <p:spPr>
          <a:xfrm>
            <a:off x="3904343" y="6648450"/>
            <a:ext cx="1866900" cy="1866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>
            <a:fillRect/>
          </a:stretch>
        </p:blipFill>
        <p:spPr>
          <a:xfrm>
            <a:off x="1028700" y="7472226"/>
            <a:ext cx="1841314" cy="1786074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>
            <a:fillRect/>
          </a:stretch>
        </p:blipFill>
        <p:spPr>
          <a:xfrm>
            <a:off x="698373" y="4983350"/>
            <a:ext cx="1804701" cy="1804701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>
            <a:fillRect/>
          </a:stretch>
        </p:blipFill>
        <p:spPr>
          <a:xfrm>
            <a:off x="2962374" y="3458338"/>
            <a:ext cx="2341169" cy="2341169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>
            <a:fillRect/>
          </a:stretch>
        </p:blipFill>
        <p:spPr>
          <a:xfrm>
            <a:off x="3417975" y="1333038"/>
            <a:ext cx="1609202" cy="1542823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>
            <a:fillRect/>
          </a:stretch>
        </p:blipFill>
        <p:spPr>
          <a:xfrm>
            <a:off x="6473166" y="3747674"/>
            <a:ext cx="1147717" cy="1690927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>
            <a:fillRect/>
          </a:stretch>
        </p:blipFill>
        <p:spPr>
          <a:xfrm>
            <a:off x="7266330" y="2020602"/>
            <a:ext cx="1437736" cy="1437736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>
            <a:fillRect/>
          </a:stretch>
        </p:blipFill>
        <p:spPr>
          <a:xfrm>
            <a:off x="7521378" y="5590666"/>
            <a:ext cx="1622622" cy="1618566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>
            <a:fillRect/>
          </a:stretch>
        </p:blipFill>
        <p:spPr>
          <a:xfrm>
            <a:off x="12929070" y="7736570"/>
            <a:ext cx="1760907" cy="1760907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>
            <a:fillRect/>
          </a:stretch>
        </p:blipFill>
        <p:spPr>
          <a:xfrm>
            <a:off x="9144000" y="173842"/>
            <a:ext cx="1507038" cy="1507038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>
            <a:fillRect/>
          </a:stretch>
        </p:blipFill>
        <p:spPr>
          <a:xfrm>
            <a:off x="1846829" y="275181"/>
            <a:ext cx="1495735" cy="1507038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>
            <a:fillRect/>
          </a:stretch>
        </p:blipFill>
        <p:spPr>
          <a:xfrm>
            <a:off x="15677601" y="7880012"/>
            <a:ext cx="1617466" cy="1617466"/>
          </a:xfrm>
          <a:prstGeom prst="rect">
            <a:avLst/>
          </a:prstGeom>
        </p:spPr>
      </p:pic>
      <p:sp>
        <p:nvSpPr>
          <p:cNvPr id="36" name="바닥글 개체 틀 35">
            <a:extLst>
              <a:ext uri="{FF2B5EF4-FFF2-40B4-BE49-F238E27FC236}">
                <a16:creationId xmlns:a16="http://schemas.microsoft.com/office/drawing/2014/main" id="{3902949E-5874-1247-AB2A-FD23D2AD2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37" name="슬라이드 번호 개체 틀 36">
            <a:extLst>
              <a:ext uri="{FF2B5EF4-FFF2-40B4-BE49-F238E27FC236}">
                <a16:creationId xmlns:a16="http://schemas.microsoft.com/office/drawing/2014/main" id="{0426CAE7-491F-994D-9E3E-8B54A88EB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13706"/>
            <a:ext cx="357013" cy="1086030"/>
          </a:xfrm>
          <a:prstGeom prst="rect">
            <a:avLst/>
          </a:prstGeom>
          <a:solidFill>
            <a:srgbClr val="FF3A21"/>
          </a:solidFill>
        </p:spPr>
      </p:sp>
      <p:sp>
        <p:nvSpPr>
          <p:cNvPr id="3" name="AutoShape 3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6" name="TextBox 6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NanumSquareOTF 2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NanumSquareOTF 2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NanumSquareOTF 2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NanumSquareOTF 2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NanumSquareOTF 2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프로젝트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기획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배경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목표</a:t>
              </a:r>
              <a:endParaRPr lang="en-US" sz="3500" b="1" dirty="0">
                <a:solidFill>
                  <a:srgbClr val="FF3A21"/>
                </a:solidFill>
                <a:latin typeface="NanumSquareOTF Bold" panose="020B0600000101010101" pitchFamily="34" charset="-127"/>
                <a:ea typeface="NanumSquareOTF 1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022720" y="2290438"/>
            <a:ext cx="3406229" cy="63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그린뉴딜</a:t>
            </a:r>
            <a:r>
              <a:rPr lang="en-US" sz="18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수혜로</a:t>
            </a:r>
            <a:r>
              <a:rPr lang="en-US" sz="18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올해</a:t>
            </a:r>
            <a:r>
              <a:rPr lang="en-US" sz="18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가장</a:t>
            </a:r>
            <a:r>
              <a:rPr lang="en-US" sz="18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큰</a:t>
            </a:r>
            <a:r>
              <a:rPr lang="en-US" sz="18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성장이</a:t>
            </a:r>
            <a:endParaRPr lang="en-US" sz="1800" dirty="0">
              <a:solidFill>
                <a:srgbClr val="000000"/>
              </a:solidFill>
              <a:latin typeface="NanumSquareOTF" panose="020B0600000101010101" pitchFamily="34" charset="-127"/>
              <a:ea typeface="NanumSquareOTF 2"/>
            </a:endParaRPr>
          </a:p>
          <a:p>
            <a:pPr algn="ctr">
              <a:lnSpc>
                <a:spcPts val="2520"/>
              </a:lnSpc>
            </a:pPr>
            <a:r>
              <a:rPr lang="en-US" sz="18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예상되는</a:t>
            </a:r>
            <a:r>
              <a:rPr lang="en-US" sz="18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신재생에너지원</a:t>
            </a:r>
            <a:r>
              <a:rPr lang="en-US" sz="18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96346" y="7752751"/>
            <a:ext cx="3351461" cy="26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400" dirty="0">
                <a:solidFill>
                  <a:srgbClr val="000000"/>
                </a:solidFill>
                <a:latin typeface="NanumSquareOTF 2"/>
              </a:rPr>
              <a:t>TOE (Tons of Equivalent ): </a:t>
            </a:r>
            <a:r>
              <a:rPr lang="en-US" sz="1400" dirty="0" err="1">
                <a:solidFill>
                  <a:srgbClr val="000000"/>
                </a:solidFill>
                <a:latin typeface="NanumSquareOTF 2"/>
              </a:rPr>
              <a:t>탄소환산톤</a:t>
            </a:r>
            <a:endParaRPr lang="en-US" sz="1400" dirty="0">
              <a:solidFill>
                <a:srgbClr val="000000"/>
              </a:solidFill>
              <a:latin typeface="NanumSquareOTF 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659416" y="2262929"/>
            <a:ext cx="3227784" cy="67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3"/>
              </a:lnSpc>
            </a:pPr>
            <a:r>
              <a:rPr lang="en-US" sz="1931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그린뉴딜</a:t>
            </a:r>
            <a:r>
              <a:rPr lang="en-US" sz="1931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sz="1931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과제</a:t>
            </a:r>
            <a:r>
              <a:rPr lang="en-US" sz="1931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sz="1931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재생에너지</a:t>
            </a:r>
            <a:r>
              <a:rPr lang="en-US" sz="1931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3020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246434" y="2288563"/>
            <a:ext cx="2943691" cy="687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NanumSquareOTF 2"/>
              </a:rPr>
              <a:t>2050 </a:t>
            </a:r>
            <a:r>
              <a:rPr lang="en-US" sz="2000" dirty="0" err="1">
                <a:solidFill>
                  <a:srgbClr val="000000"/>
                </a:solidFill>
                <a:latin typeface="NanumSquareOTF 2"/>
              </a:rPr>
              <a:t>탄소</a:t>
            </a:r>
            <a:r>
              <a:rPr lang="en-US" sz="2000" dirty="0">
                <a:solidFill>
                  <a:srgbClr val="000000"/>
                </a:solidFill>
                <a:latin typeface="NanumSquareOTF 2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numSquareOTF 2"/>
              </a:rPr>
              <a:t>중립</a:t>
            </a:r>
            <a:r>
              <a:rPr lang="en-US" sz="2000" dirty="0">
                <a:solidFill>
                  <a:srgbClr val="000000"/>
                </a:solidFill>
                <a:latin typeface="NanumSquareOTF 2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numSquareOTF 2"/>
              </a:rPr>
              <a:t>시나리오</a:t>
            </a:r>
            <a:r>
              <a:rPr lang="en-US" sz="2000" dirty="0">
                <a:solidFill>
                  <a:srgbClr val="000000"/>
                </a:solidFill>
                <a:latin typeface="NanumSquareOTF 2"/>
              </a:rPr>
              <a:t> </a:t>
            </a:r>
          </a:p>
          <a:p>
            <a:pPr algn="ctr">
              <a:lnSpc>
                <a:spcPts val="2703"/>
              </a:lnSpc>
            </a:pPr>
            <a:r>
              <a:rPr lang="en-US" sz="1931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최종에너지</a:t>
            </a:r>
            <a:r>
              <a:rPr lang="en-US" sz="1931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sz="1931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수요</a:t>
            </a:r>
            <a:r>
              <a:rPr lang="en-US" sz="1931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sz="1931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변화</a:t>
            </a:r>
            <a:endParaRPr lang="en-US" sz="1931" dirty="0">
              <a:solidFill>
                <a:srgbClr val="000000"/>
              </a:solidFill>
              <a:latin typeface="NanumSquareOTF" panose="020B0600000101010101" pitchFamily="34" charset="-127"/>
              <a:ea typeface="NanumSquareOTF 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0167818" y="3382482"/>
            <a:ext cx="1180148" cy="26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400" dirty="0">
                <a:solidFill>
                  <a:srgbClr val="0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GW: </a:t>
            </a:r>
            <a:r>
              <a:rPr lang="en-US" sz="1400" dirty="0" err="1">
                <a:solidFill>
                  <a:srgbClr val="0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기가와트</a:t>
            </a:r>
            <a:endParaRPr lang="en-US" sz="1400" dirty="0">
              <a:solidFill>
                <a:srgbClr val="000000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31" name="바닥글 개체 틀 30">
            <a:extLst>
              <a:ext uri="{FF2B5EF4-FFF2-40B4-BE49-F238E27FC236}">
                <a16:creationId xmlns:a16="http://schemas.microsoft.com/office/drawing/2014/main" id="{FA7EA8BF-DAC2-5A44-936F-16EF7C3B1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4A02CCC1-7AB7-C24E-A396-4C0C923DA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33" name="차트 32">
            <a:extLst>
              <a:ext uri="{FF2B5EF4-FFF2-40B4-BE49-F238E27FC236}">
                <a16:creationId xmlns:a16="http://schemas.microsoft.com/office/drawing/2014/main" id="{6E9B619E-4178-8448-BCF5-80081B9D99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2457667"/>
              </p:ext>
            </p:extLst>
          </p:nvPr>
        </p:nvGraphicFramePr>
        <p:xfrm>
          <a:off x="6851050" y="3634322"/>
          <a:ext cx="4844516" cy="3981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4" name="Group 14">
            <a:extLst>
              <a:ext uri="{FF2B5EF4-FFF2-40B4-BE49-F238E27FC236}">
                <a16:creationId xmlns:a16="http://schemas.microsoft.com/office/drawing/2014/main" id="{76F86DBD-C691-8249-8D96-0F909ED34EE9}"/>
              </a:ext>
            </a:extLst>
          </p:cNvPr>
          <p:cNvGrpSpPr/>
          <p:nvPr/>
        </p:nvGrpSpPr>
        <p:grpSpPr>
          <a:xfrm>
            <a:off x="12877800" y="3211369"/>
            <a:ext cx="3803656" cy="4215470"/>
            <a:chOff x="715097" y="123940"/>
            <a:chExt cx="4416822" cy="4987658"/>
          </a:xfrm>
        </p:grpSpPr>
        <p:sp>
          <p:nvSpPr>
            <p:cNvPr id="40" name="TextBox 20">
              <a:extLst>
                <a:ext uri="{FF2B5EF4-FFF2-40B4-BE49-F238E27FC236}">
                  <a16:creationId xmlns:a16="http://schemas.microsoft.com/office/drawing/2014/main" id="{2C57B392-64E9-A343-970E-F1881295358B}"/>
                </a:ext>
              </a:extLst>
            </p:cNvPr>
            <p:cNvSpPr txBox="1"/>
            <p:nvPr/>
          </p:nvSpPr>
          <p:spPr>
            <a:xfrm>
              <a:off x="2664657" y="123940"/>
              <a:ext cx="496210" cy="5639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217" dirty="0" err="1">
                  <a:solidFill>
                    <a:srgbClr val="000000"/>
                  </a:solidFill>
                  <a:latin typeface="NanumSquareOTF" panose="020B0600000101010101" pitchFamily="34" charset="-127"/>
                  <a:ea typeface="NanumSquareOTF 2"/>
                </a:rPr>
                <a:t>기타</a:t>
              </a:r>
              <a:endParaRPr lang="en-US" sz="1217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endParaRPr>
            </a:p>
            <a:p>
              <a:pPr algn="ctr">
                <a:lnSpc>
                  <a:spcPts val="1704"/>
                </a:lnSpc>
              </a:pPr>
              <a:r>
                <a:rPr lang="en-US" sz="1217" dirty="0">
                  <a:solidFill>
                    <a:srgbClr val="000000"/>
                  </a:solidFill>
                  <a:latin typeface="NanumSquareOTF 2"/>
                </a:rPr>
                <a:t>0.9%</a:t>
              </a:r>
            </a:p>
          </p:txBody>
        </p:sp>
        <p:grpSp>
          <p:nvGrpSpPr>
            <p:cNvPr id="41" name="Group 21">
              <a:extLst>
                <a:ext uri="{FF2B5EF4-FFF2-40B4-BE49-F238E27FC236}">
                  <a16:creationId xmlns:a16="http://schemas.microsoft.com/office/drawing/2014/main" id="{EBA45F81-CFC5-354C-B090-C514C2B1DC6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15097" y="694776"/>
              <a:ext cx="4416822" cy="4416822"/>
              <a:chOff x="0" y="0"/>
              <a:chExt cx="2540000" cy="2540000"/>
            </a:xfrm>
          </p:grpSpPr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D2CF12FB-C6CC-B047-8E93-F6374DF6CA87}"/>
                  </a:ext>
                </a:extLst>
              </p:cNvPr>
              <p:cNvSpPr/>
              <p:nvPr/>
            </p:nvSpPr>
            <p:spPr>
              <a:xfrm>
                <a:off x="1270000" y="0"/>
                <a:ext cx="1368524" cy="2422364"/>
              </a:xfrm>
              <a:custGeom>
                <a:avLst/>
                <a:gdLst/>
                <a:ahLst/>
                <a:cxnLst/>
                <a:rect l="l" t="t" r="r" b="b"/>
                <a:pathLst>
                  <a:path w="1368524" h="2422364">
                    <a:moveTo>
                      <a:pt x="0" y="0"/>
                    </a:moveTo>
                    <a:cubicBezTo>
                      <a:pt x="596088" y="0"/>
                      <a:pt x="1111961" y="414568"/>
                      <a:pt x="1240242" y="996688"/>
                    </a:cubicBezTo>
                    <a:cubicBezTo>
                      <a:pt x="1368524" y="1578809"/>
                      <a:pt x="1074689" y="2171812"/>
                      <a:pt x="533815" y="2422364"/>
                    </a:cubicBezTo>
                    <a:lnTo>
                      <a:pt x="266907" y="1846182"/>
                    </a:lnTo>
                    <a:cubicBezTo>
                      <a:pt x="537344" y="1720906"/>
                      <a:pt x="684262" y="1424404"/>
                      <a:pt x="620121" y="1133344"/>
                    </a:cubicBezTo>
                    <a:cubicBezTo>
                      <a:pt x="555980" y="842284"/>
                      <a:pt x="298044" y="635000"/>
                      <a:pt x="0" y="63500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73B63CB3-9A3D-DA44-8D69-D34600D7C010}"/>
                  </a:ext>
                </a:extLst>
              </p:cNvPr>
              <p:cNvSpPr/>
              <p:nvPr/>
            </p:nvSpPr>
            <p:spPr>
              <a:xfrm>
                <a:off x="185243" y="1600228"/>
                <a:ext cx="1675499" cy="1105810"/>
              </a:xfrm>
              <a:custGeom>
                <a:avLst/>
                <a:gdLst/>
                <a:ahLst/>
                <a:cxnLst/>
                <a:rect l="l" t="t" r="r" b="b"/>
                <a:pathLst>
                  <a:path w="1675499" h="1105810">
                    <a:moveTo>
                      <a:pt x="1675499" y="794016"/>
                    </a:moveTo>
                    <a:cubicBezTo>
                      <a:pt x="1082121" y="1105810"/>
                      <a:pt x="348590" y="902765"/>
                      <a:pt x="0" y="330228"/>
                    </a:cubicBezTo>
                    <a:lnTo>
                      <a:pt x="542378" y="0"/>
                    </a:lnTo>
                    <a:cubicBezTo>
                      <a:pt x="716673" y="286268"/>
                      <a:pt x="1083439" y="387791"/>
                      <a:pt x="1380128" y="231894"/>
                    </a:cubicBezTo>
                    <a:close/>
                  </a:path>
                </a:pathLst>
              </a:custGeom>
              <a:solidFill>
                <a:srgbClr val="A978F1"/>
              </a:solidFill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FBDABD7C-B7E7-FB49-A529-800D0E8CEB6D}"/>
                  </a:ext>
                </a:extLst>
              </p:cNvPr>
              <p:cNvSpPr/>
              <p:nvPr/>
            </p:nvSpPr>
            <p:spPr>
              <a:xfrm>
                <a:off x="-63244" y="832620"/>
                <a:ext cx="808048" cy="1151226"/>
              </a:xfrm>
              <a:custGeom>
                <a:avLst/>
                <a:gdLst/>
                <a:ahLst/>
                <a:cxnLst/>
                <a:rect l="l" t="t" r="r" b="b"/>
                <a:pathLst>
                  <a:path w="808048" h="1151226">
                    <a:moveTo>
                      <a:pt x="282852" y="1151226"/>
                    </a:moveTo>
                    <a:cubicBezTo>
                      <a:pt x="52831" y="812761"/>
                      <a:pt x="0" y="384194"/>
                      <a:pt x="140936" y="0"/>
                    </a:cubicBezTo>
                    <a:lnTo>
                      <a:pt x="737090" y="218690"/>
                    </a:lnTo>
                    <a:cubicBezTo>
                      <a:pt x="666622" y="410787"/>
                      <a:pt x="693038" y="625070"/>
                      <a:pt x="808048" y="794303"/>
                    </a:cubicBezTo>
                    <a:close/>
                  </a:path>
                </a:pathLst>
              </a:custGeom>
              <a:solidFill>
                <a:srgbClr val="D786E1"/>
              </a:solidFill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23FDFEBD-DAEE-E345-AE6E-9900E9E8C519}"/>
                  </a:ext>
                </a:extLst>
              </p:cNvPr>
              <p:cNvSpPr/>
              <p:nvPr/>
            </p:nvSpPr>
            <p:spPr>
              <a:xfrm>
                <a:off x="57322" y="193628"/>
                <a:ext cx="875660" cy="887751"/>
              </a:xfrm>
              <a:custGeom>
                <a:avLst/>
                <a:gdLst/>
                <a:ahLst/>
                <a:cxnLst/>
                <a:rect l="l" t="t" r="r" b="b"/>
                <a:pathLst>
                  <a:path w="875660" h="887751">
                    <a:moveTo>
                      <a:pt x="0" y="699129"/>
                    </a:moveTo>
                    <a:cubicBezTo>
                      <a:pt x="90196" y="409187"/>
                      <a:pt x="281290" y="161157"/>
                      <a:pt x="538643" y="0"/>
                    </a:cubicBezTo>
                    <a:lnTo>
                      <a:pt x="875660" y="538186"/>
                    </a:lnTo>
                    <a:cubicBezTo>
                      <a:pt x="746984" y="618764"/>
                      <a:pt x="651437" y="742779"/>
                      <a:pt x="606339" y="887751"/>
                    </a:cubicBezTo>
                    <a:close/>
                  </a:path>
                </a:pathLst>
              </a:custGeom>
              <a:solidFill>
                <a:srgbClr val="F29ED6"/>
              </a:solidFill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9AF1BD20-0BFE-0340-AE49-35FE8ED9A687}"/>
                  </a:ext>
                </a:extLst>
              </p:cNvPr>
              <p:cNvSpPr/>
              <p:nvPr/>
            </p:nvSpPr>
            <p:spPr>
              <a:xfrm>
                <a:off x="543011" y="27"/>
                <a:ext cx="722830" cy="749303"/>
              </a:xfrm>
              <a:custGeom>
                <a:avLst/>
                <a:gdLst/>
                <a:ahLst/>
                <a:cxnLst/>
                <a:rect l="l" t="t" r="r" b="b"/>
                <a:pathLst>
                  <a:path w="722830" h="749303">
                    <a:moveTo>
                      <a:pt x="0" y="228634"/>
                    </a:moveTo>
                    <a:cubicBezTo>
                      <a:pt x="210881" y="81412"/>
                      <a:pt x="461491" y="1684"/>
                      <a:pt x="718672" y="0"/>
                    </a:cubicBezTo>
                    <a:lnTo>
                      <a:pt x="722831" y="634987"/>
                    </a:lnTo>
                    <a:cubicBezTo>
                      <a:pt x="594240" y="635829"/>
                      <a:pt x="468935" y="675692"/>
                      <a:pt x="363495" y="749303"/>
                    </a:cubicBezTo>
                    <a:close/>
                  </a:path>
                </a:pathLst>
              </a:custGeom>
              <a:solidFill>
                <a:srgbClr val="FFBBD4"/>
              </a:solidFill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B4D63F38-05C9-E04D-AD7D-0AA11B772C5C}"/>
                  </a:ext>
                </a:extLst>
              </p:cNvPr>
              <p:cNvSpPr/>
              <p:nvPr/>
            </p:nvSpPr>
            <p:spPr>
              <a:xfrm>
                <a:off x="1198221" y="0"/>
                <a:ext cx="71715" cy="636015"/>
              </a:xfrm>
              <a:custGeom>
                <a:avLst/>
                <a:gdLst/>
                <a:ahLst/>
                <a:cxnLst/>
                <a:rect l="l" t="t" r="r" b="b"/>
                <a:pathLst>
                  <a:path w="71715" h="636015">
                    <a:moveTo>
                      <a:pt x="0" y="2030"/>
                    </a:moveTo>
                    <a:cubicBezTo>
                      <a:pt x="23860" y="679"/>
                      <a:pt x="47754" y="2"/>
                      <a:pt x="71652" y="0"/>
                    </a:cubicBezTo>
                    <a:lnTo>
                      <a:pt x="71716" y="635000"/>
                    </a:lnTo>
                    <a:cubicBezTo>
                      <a:pt x="59766" y="635001"/>
                      <a:pt x="47820" y="635340"/>
                      <a:pt x="35890" y="636015"/>
                    </a:cubicBezTo>
                    <a:close/>
                  </a:path>
                </a:pathLst>
              </a:custGeom>
              <a:solidFill>
                <a:srgbClr val="C995BD"/>
              </a:solidFill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771D6FAF-9B97-7D49-ABAE-C229E0B6A8E7}"/>
                  </a:ext>
                </a:extLst>
              </p:cNvPr>
              <p:cNvSpPr/>
              <p:nvPr/>
            </p:nvSpPr>
            <p:spPr>
              <a:xfrm>
                <a:off x="1270000" y="0"/>
                <a:ext cx="127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635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63" y="635000"/>
                    </a:lnTo>
                    <a:cubicBezTo>
                      <a:pt x="42" y="635000"/>
                      <a:pt x="21" y="635000"/>
                      <a:pt x="0" y="635000"/>
                    </a:cubicBezTo>
                    <a:close/>
                  </a:path>
                </a:pathLst>
              </a:custGeom>
              <a:solidFill>
                <a:srgbClr val="8F74A3"/>
              </a:solidFill>
            </p:spPr>
          </p:sp>
        </p:grpSp>
        <p:sp>
          <p:nvSpPr>
            <p:cNvPr id="36" name="TextBox 16">
              <a:extLst>
                <a:ext uri="{FF2B5EF4-FFF2-40B4-BE49-F238E27FC236}">
                  <a16:creationId xmlns:a16="http://schemas.microsoft.com/office/drawing/2014/main" id="{5AB2671F-72B9-504B-9897-3382AD887915}"/>
                </a:ext>
              </a:extLst>
            </p:cNvPr>
            <p:cNvSpPr txBox="1"/>
            <p:nvPr/>
          </p:nvSpPr>
          <p:spPr>
            <a:xfrm>
              <a:off x="2041889" y="4218592"/>
              <a:ext cx="1118978" cy="5539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400" b="1" dirty="0" err="1">
                  <a:solidFill>
                    <a:schemeClr val="bg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수소에너지</a:t>
              </a:r>
              <a:endParaRPr lang="en-US" sz="14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  <a:p>
              <a:pPr algn="ctr">
                <a:lnSpc>
                  <a:spcPts val="1704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23.2%</a:t>
              </a:r>
            </a:p>
          </p:txBody>
        </p:sp>
        <p:sp>
          <p:nvSpPr>
            <p:cNvPr id="37" name="TextBox 17">
              <a:extLst>
                <a:ext uri="{FF2B5EF4-FFF2-40B4-BE49-F238E27FC236}">
                  <a16:creationId xmlns:a16="http://schemas.microsoft.com/office/drawing/2014/main" id="{56BC1282-6C78-C441-B366-BC53FC158DC4}"/>
                </a:ext>
              </a:extLst>
            </p:cNvPr>
            <p:cNvSpPr txBox="1"/>
            <p:nvPr/>
          </p:nvSpPr>
          <p:spPr>
            <a:xfrm>
              <a:off x="947873" y="2805822"/>
              <a:ext cx="775427" cy="5539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400" b="1" dirty="0" err="1">
                  <a:solidFill>
                    <a:schemeClr val="bg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풍력</a:t>
              </a:r>
              <a:endParaRPr lang="en-US" sz="14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  <a:p>
              <a:pPr algn="ctr">
                <a:lnSpc>
                  <a:spcPts val="1704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14.3%</a:t>
              </a:r>
            </a:p>
          </p:txBody>
        </p:sp>
        <p:sp>
          <p:nvSpPr>
            <p:cNvPr id="38" name="TextBox 18">
              <a:extLst>
                <a:ext uri="{FF2B5EF4-FFF2-40B4-BE49-F238E27FC236}">
                  <a16:creationId xmlns:a16="http://schemas.microsoft.com/office/drawing/2014/main" id="{94A2B05C-2E48-DC46-BF0A-F3158A06026F}"/>
                </a:ext>
              </a:extLst>
            </p:cNvPr>
            <p:cNvSpPr txBox="1"/>
            <p:nvPr/>
          </p:nvSpPr>
          <p:spPr>
            <a:xfrm>
              <a:off x="1140918" y="1657628"/>
              <a:ext cx="935527" cy="5539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400" b="1" dirty="0" err="1">
                  <a:solidFill>
                    <a:schemeClr val="bg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연료전지</a:t>
              </a:r>
              <a:endParaRPr lang="en-US" sz="14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  <a:p>
              <a:pPr algn="ctr">
                <a:lnSpc>
                  <a:spcPts val="1704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10.5%</a:t>
              </a:r>
            </a:p>
          </p:txBody>
        </p:sp>
        <p:sp>
          <p:nvSpPr>
            <p:cNvPr id="39" name="TextBox 19">
              <a:extLst>
                <a:ext uri="{FF2B5EF4-FFF2-40B4-BE49-F238E27FC236}">
                  <a16:creationId xmlns:a16="http://schemas.microsoft.com/office/drawing/2014/main" id="{423F9271-7DF6-704B-A780-433630512B33}"/>
                </a:ext>
              </a:extLst>
            </p:cNvPr>
            <p:cNvSpPr txBox="1"/>
            <p:nvPr/>
          </p:nvSpPr>
          <p:spPr>
            <a:xfrm>
              <a:off x="2109935" y="1024429"/>
              <a:ext cx="618729" cy="5539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ESS</a:t>
              </a:r>
            </a:p>
            <a:p>
              <a:pPr algn="ctr">
                <a:lnSpc>
                  <a:spcPts val="1704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8.8%</a:t>
              </a:r>
            </a:p>
          </p:txBody>
        </p:sp>
        <p:sp>
          <p:nvSpPr>
            <p:cNvPr id="35" name="TextBox 15">
              <a:extLst>
                <a:ext uri="{FF2B5EF4-FFF2-40B4-BE49-F238E27FC236}">
                  <a16:creationId xmlns:a16="http://schemas.microsoft.com/office/drawing/2014/main" id="{B8BED6CA-226B-DB42-8087-973BDE9B7F80}"/>
                </a:ext>
              </a:extLst>
            </p:cNvPr>
            <p:cNvSpPr txBox="1"/>
            <p:nvPr/>
          </p:nvSpPr>
          <p:spPr>
            <a:xfrm>
              <a:off x="4163589" y="2508478"/>
              <a:ext cx="775427" cy="5539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400" dirty="0" err="1">
                  <a:solidFill>
                    <a:schemeClr val="bg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태양광</a:t>
              </a:r>
              <a:endParaRPr lang="en-US" sz="1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pPr algn="ctr">
                <a:lnSpc>
                  <a:spcPts val="1704"/>
                </a:lnSpc>
              </a:pPr>
              <a:r>
                <a:rPr lang="en-US" sz="1400" dirty="0">
                  <a:solidFill>
                    <a:schemeClr val="bg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42.3%</a:t>
              </a: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25745100-66AE-7141-AD06-D02988FD75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794" r="-5"/>
          <a:stretch/>
        </p:blipFill>
        <p:spPr>
          <a:xfrm>
            <a:off x="1396346" y="3543300"/>
            <a:ext cx="4643869" cy="415960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13706"/>
            <a:ext cx="357013" cy="1086030"/>
          </a:xfrm>
          <a:prstGeom prst="rect">
            <a:avLst/>
          </a:prstGeom>
          <a:solidFill>
            <a:srgbClr val="FF3A21"/>
          </a:solidFill>
        </p:spPr>
      </p:sp>
      <p:sp>
        <p:nvSpPr>
          <p:cNvPr id="3" name="AutoShape 3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FF3A21"/>
                  </a:solidFill>
                  <a:latin typeface="NanumSquareOTF 2"/>
                </a:rPr>
                <a:t>01. 프로젝트 개요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프로젝트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기획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배경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목표</a:t>
              </a:r>
              <a:endParaRPr lang="en-US" sz="3500" b="1" dirty="0">
                <a:solidFill>
                  <a:srgbClr val="FF3A21"/>
                </a:solidFill>
                <a:latin typeface="NanumSquareOTF Bold" panose="020B0600000101010101" pitchFamily="34" charset="-127"/>
                <a:ea typeface="NanumSquareOTF 1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331728" y="2157943"/>
            <a:ext cx="2237886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41"/>
              </a:lnSpc>
              <a:spcBef>
                <a:spcPct val="0"/>
              </a:spcBef>
            </a:pPr>
            <a:r>
              <a:rPr lang="en-US" sz="2868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스마트</a:t>
            </a:r>
            <a:r>
              <a:rPr lang="en-US" sz="2868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sz="2868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그리드</a:t>
            </a:r>
            <a:endParaRPr lang="en-US" sz="2868" dirty="0">
              <a:solidFill>
                <a:srgbClr val="000000"/>
              </a:solidFill>
              <a:latin typeface="NanumSquareOTF" panose="020B0600000101010101" pitchFamily="34" charset="-127"/>
              <a:ea typeface="NanumSquareOTF 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905000" y="2161756"/>
            <a:ext cx="1908122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41"/>
              </a:lnSpc>
              <a:spcBef>
                <a:spcPct val="0"/>
              </a:spcBef>
            </a:pPr>
            <a:r>
              <a:rPr lang="en-US" sz="2868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기존</a:t>
            </a:r>
            <a:r>
              <a:rPr lang="en-US" sz="2868" dirty="0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sz="2868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전력망</a:t>
            </a:r>
            <a:endParaRPr lang="en-US" sz="2868" dirty="0">
              <a:solidFill>
                <a:srgbClr val="000000"/>
              </a:solidFill>
              <a:latin typeface="NanumSquareOTF" panose="020B0600000101010101" pitchFamily="34" charset="-127"/>
              <a:ea typeface="NanumSquareOTF 2"/>
            </a:endParaRPr>
          </a:p>
        </p:txBody>
      </p:sp>
      <p:sp>
        <p:nvSpPr>
          <p:cNvPr id="14" name="바닥글 개체 틀 13">
            <a:extLst>
              <a:ext uri="{FF2B5EF4-FFF2-40B4-BE49-F238E27FC236}">
                <a16:creationId xmlns:a16="http://schemas.microsoft.com/office/drawing/2014/main" id="{AB4E4EAD-9292-0146-BA77-AC17A8DD9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D0B64DCC-F699-B940-88FC-856DC0BFC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FF4CA5E-9C3E-4A42-96E6-BDDD99A5E6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95"/>
          <a:stretch/>
        </p:blipFill>
        <p:spPr>
          <a:xfrm>
            <a:off x="1371600" y="2643802"/>
            <a:ext cx="6781800" cy="58299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D827B3F-CFE2-9D44-8B29-B7B80BFC70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502"/>
          <a:stretch/>
        </p:blipFill>
        <p:spPr>
          <a:xfrm>
            <a:off x="9060180" y="2161756"/>
            <a:ext cx="7010400" cy="368570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9E26CF9-D713-EF4F-877C-BB42B7A658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126"/>
          <a:stretch/>
        </p:blipFill>
        <p:spPr>
          <a:xfrm>
            <a:off x="9060180" y="5968678"/>
            <a:ext cx="7239000" cy="2913444"/>
          </a:xfrm>
          <a:prstGeom prst="rect">
            <a:avLst/>
          </a:prstGeom>
        </p:spPr>
      </p:pic>
      <p:sp>
        <p:nvSpPr>
          <p:cNvPr id="19" name="AutoShape 18">
            <a:extLst>
              <a:ext uri="{FF2B5EF4-FFF2-40B4-BE49-F238E27FC236}">
                <a16:creationId xmlns:a16="http://schemas.microsoft.com/office/drawing/2014/main" id="{121F882C-1E69-7848-A604-217113A904E5}"/>
              </a:ext>
            </a:extLst>
          </p:cNvPr>
          <p:cNvSpPr/>
          <p:nvPr/>
        </p:nvSpPr>
        <p:spPr>
          <a:xfrm rot="5400000">
            <a:off x="5211993" y="5341707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13706"/>
            <a:ext cx="357013" cy="1086030"/>
          </a:xfrm>
          <a:prstGeom prst="rect">
            <a:avLst/>
          </a:prstGeom>
          <a:solidFill>
            <a:srgbClr val="FF3A21"/>
          </a:solidFill>
        </p:spPr>
      </p:sp>
      <p:sp>
        <p:nvSpPr>
          <p:cNvPr id="3" name="AutoShape 3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8" name="TextBox 8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FF3A21"/>
                  </a:solidFill>
                  <a:latin typeface="NanumSquareOTF 2"/>
                </a:rPr>
                <a:t>01. 프로젝트 개요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프로젝트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기획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배경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목표</a:t>
              </a:r>
              <a:endParaRPr lang="en-US" sz="3500" b="1" dirty="0">
                <a:solidFill>
                  <a:srgbClr val="FF3A21"/>
                </a:solidFill>
                <a:latin typeface="NanumSquareOTF Bold" panose="020B0600000101010101" pitchFamily="34" charset="-127"/>
                <a:ea typeface="NanumSquareOTF 1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43000" y="3064674"/>
            <a:ext cx="3094732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6"/>
              </a:lnSpc>
            </a:pPr>
            <a:r>
              <a:rPr lang="en-US" dirty="0">
                <a:solidFill>
                  <a:srgbClr val="000000"/>
                </a:solidFill>
                <a:latin typeface="NanumSquareOTF 2"/>
              </a:rPr>
              <a:t>SMP(System Marginal Price) :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 2"/>
              </a:rPr>
              <a:t>계통한계가격</a:t>
            </a:r>
            <a:endParaRPr lang="en-US" dirty="0">
              <a:solidFill>
                <a:srgbClr val="000000"/>
              </a:solidFill>
              <a:latin typeface="NanumSquareOTF" panose="020B0600000101010101" pitchFamily="34" charset="-127"/>
              <a:ea typeface="NanumSquareOTF 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727779" y="2883553"/>
            <a:ext cx="3809851" cy="139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6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RPS(Renewable Portfolio Standard</a:t>
            </a:r>
          </a:p>
          <a:p>
            <a:pPr>
              <a:lnSpc>
                <a:spcPts val="2160"/>
              </a:lnSpc>
            </a:pPr>
            <a:r>
              <a:rPr lang="en-US" sz="16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 </a:t>
            </a:r>
            <a:r>
              <a:rPr lang="en-US" sz="16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신재생에너지</a:t>
            </a:r>
            <a:r>
              <a:rPr lang="en-US" sz="16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공급</a:t>
            </a:r>
            <a:r>
              <a:rPr lang="en-US" sz="16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의무화</a:t>
            </a:r>
            <a:r>
              <a:rPr lang="en-US" sz="16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제도</a:t>
            </a:r>
            <a:endParaRPr lang="en-US" sz="1600" dirty="0">
              <a:solidFill>
                <a:srgbClr val="0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ts val="2160"/>
              </a:lnSpc>
            </a:pPr>
            <a:endParaRPr lang="en-US" sz="1600" dirty="0">
              <a:solidFill>
                <a:srgbClr val="0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ts val="2160"/>
              </a:lnSpc>
            </a:pPr>
            <a:r>
              <a:rPr lang="en-US" sz="16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REC</a:t>
            </a:r>
            <a:r>
              <a:rPr lang="en-US" altLang="ko-KR" sz="16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(Renewable Energy Certificate)</a:t>
            </a:r>
            <a:r>
              <a:rPr lang="en-US" sz="16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br>
              <a:rPr lang="en-US" sz="16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lang="en-US" sz="16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 </a:t>
            </a:r>
            <a:r>
              <a:rPr lang="en-US" sz="16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신재생에너지</a:t>
            </a:r>
            <a:r>
              <a:rPr lang="en-US" sz="16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공급인증서</a:t>
            </a:r>
            <a:endParaRPr lang="en-US" sz="1600" dirty="0">
              <a:solidFill>
                <a:srgbClr val="0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868C0FC2-DC7F-5F4D-AB7F-31F83BE13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E3FB5A92-F4FE-7843-B5F5-41637289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5D954C9-ABBC-2148-BA8B-8351757CFF24}"/>
              </a:ext>
            </a:extLst>
          </p:cNvPr>
          <p:cNvGrpSpPr/>
          <p:nvPr/>
        </p:nvGrpSpPr>
        <p:grpSpPr>
          <a:xfrm>
            <a:off x="4317951" y="2168700"/>
            <a:ext cx="9209516" cy="6480000"/>
            <a:chOff x="1381571" y="930770"/>
            <a:chExt cx="8169019" cy="560917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717236C-4F02-E748-9BC6-38397EB716C5}"/>
                </a:ext>
              </a:extLst>
            </p:cNvPr>
            <p:cNvSpPr/>
            <p:nvPr/>
          </p:nvSpPr>
          <p:spPr>
            <a:xfrm>
              <a:off x="2879957" y="2184545"/>
              <a:ext cx="4745523" cy="4355399"/>
            </a:xfrm>
            <a:prstGeom prst="ellipse">
              <a:avLst/>
            </a:prstGeom>
            <a:noFill/>
            <a:ln w="76200">
              <a:solidFill>
                <a:srgbClr val="FF392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SquareOTF" panose="020B0600000101010101" pitchFamily="34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123B03E-CCA5-EB4E-8742-B236D8819CBC}"/>
                </a:ext>
              </a:extLst>
            </p:cNvPr>
            <p:cNvSpPr/>
            <p:nvPr/>
          </p:nvSpPr>
          <p:spPr>
            <a:xfrm>
              <a:off x="5566366" y="1142720"/>
              <a:ext cx="3968251" cy="1934408"/>
            </a:xfrm>
            <a:prstGeom prst="rect">
              <a:avLst/>
            </a:prstGeom>
            <a:noFill/>
            <a:ln w="28575">
              <a:solidFill>
                <a:srgbClr val="ED7D3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SquareOTF" panose="020B0600000101010101" pitchFamily="34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4ACB9C7-E0EA-4549-9D74-3B67C987717A}"/>
                </a:ext>
              </a:extLst>
            </p:cNvPr>
            <p:cNvSpPr/>
            <p:nvPr/>
          </p:nvSpPr>
          <p:spPr>
            <a:xfrm>
              <a:off x="1381571" y="1142720"/>
              <a:ext cx="4049144" cy="1934408"/>
            </a:xfrm>
            <a:prstGeom prst="rect">
              <a:avLst/>
            </a:prstGeom>
            <a:noFill/>
            <a:ln w="28575">
              <a:solidFill>
                <a:srgbClr val="ED7D3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SquareOTF" panose="020B0600000101010101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15C3524-A301-0641-A869-76D59464A08D}"/>
                </a:ext>
              </a:extLst>
            </p:cNvPr>
            <p:cNvSpPr/>
            <p:nvPr/>
          </p:nvSpPr>
          <p:spPr>
            <a:xfrm>
              <a:off x="4810950" y="1392237"/>
              <a:ext cx="1291211" cy="1536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SquareOTF" panose="020B0600000101010101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8175D0-6E4C-344B-823B-755163A86C4D}"/>
                </a:ext>
              </a:extLst>
            </p:cNvPr>
            <p:cNvSpPr txBox="1"/>
            <p:nvPr/>
          </p:nvSpPr>
          <p:spPr>
            <a:xfrm>
              <a:off x="4819326" y="2439063"/>
              <a:ext cx="1301318" cy="293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NanumSquareOTF" panose="020B0600000101010101" pitchFamily="34" charset="-127"/>
                </a:rPr>
                <a:t>소규모발전소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2F357C-3A74-6B46-8C36-0DA0EC0DC663}"/>
                </a:ext>
              </a:extLst>
            </p:cNvPr>
            <p:cNvSpPr txBox="1"/>
            <p:nvPr/>
          </p:nvSpPr>
          <p:spPr>
            <a:xfrm>
              <a:off x="6290825" y="5093956"/>
              <a:ext cx="988501" cy="293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전력거래소</a:t>
              </a: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43C6A5A-8AA1-3845-AB59-BB2BF6C21F27}"/>
                </a:ext>
              </a:extLst>
            </p:cNvPr>
            <p:cNvGrpSpPr/>
            <p:nvPr/>
          </p:nvGrpSpPr>
          <p:grpSpPr>
            <a:xfrm>
              <a:off x="6217982" y="3900715"/>
              <a:ext cx="1178528" cy="1196958"/>
              <a:chOff x="3927441" y="4456482"/>
              <a:chExt cx="1219200" cy="1238266"/>
            </a:xfrm>
          </p:grpSpPr>
          <p:pic>
            <p:nvPicPr>
              <p:cNvPr id="52" name="Picture 4" descr="Buildings, center, mal, mall, shopping">
                <a:extLst>
                  <a:ext uri="{FF2B5EF4-FFF2-40B4-BE49-F238E27FC236}">
                    <a16:creationId xmlns:a16="http://schemas.microsoft.com/office/drawing/2014/main" id="{FF674D1C-1222-2844-BB69-513F784B1F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27441" y="4475548"/>
                <a:ext cx="1219200" cy="1219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DC7FD05D-2BE7-BA42-A82B-9EA0C56EA318}"/>
                  </a:ext>
                </a:extLst>
              </p:cNvPr>
              <p:cNvSpPr/>
              <p:nvPr/>
            </p:nvSpPr>
            <p:spPr>
              <a:xfrm>
                <a:off x="4350610" y="4456482"/>
                <a:ext cx="372862" cy="372862"/>
              </a:xfrm>
              <a:prstGeom prst="ellipse">
                <a:avLst/>
              </a:prstGeom>
              <a:solidFill>
                <a:srgbClr val="ED5C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anumSquareOTF" panose="020B0600000101010101" pitchFamily="34" charset="-127"/>
                </a:endParaRPr>
              </a:p>
            </p:txBody>
          </p:sp>
          <p:pic>
            <p:nvPicPr>
              <p:cNvPr id="54" name="Picture 6" descr="Flash, light, power, storm, charge, energy, lamp">
                <a:extLst>
                  <a:ext uri="{FF2B5EF4-FFF2-40B4-BE49-F238E27FC236}">
                    <a16:creationId xmlns:a16="http://schemas.microsoft.com/office/drawing/2014/main" id="{10FD5996-A03E-5E4F-87AF-36164E746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1643" y="4466032"/>
                <a:ext cx="372845" cy="3728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40B0827-4C10-F34E-975A-24FD09839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4919" y="1389140"/>
              <a:ext cx="1219200" cy="1219200"/>
            </a:xfrm>
            <a:prstGeom prst="rect">
              <a:avLst/>
            </a:prstGeom>
          </p:spPr>
        </p:pic>
        <p:pic>
          <p:nvPicPr>
            <p:cNvPr id="23" name="Picture 10" descr="Electric, electricity, energy, power, pylon">
              <a:extLst>
                <a:ext uri="{FF2B5EF4-FFF2-40B4-BE49-F238E27FC236}">
                  <a16:creationId xmlns:a16="http://schemas.microsoft.com/office/drawing/2014/main" id="{5CF62CDF-1803-9942-80C7-161F172FA8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7731" y="1238547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08613F-E616-9240-AC63-59C2C61ACEED}"/>
                </a:ext>
              </a:extLst>
            </p:cNvPr>
            <p:cNvSpPr txBox="1"/>
            <p:nvPr/>
          </p:nvSpPr>
          <p:spPr>
            <a:xfrm>
              <a:off x="1574393" y="2477408"/>
              <a:ext cx="1149174" cy="3996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SMP</a:t>
              </a:r>
            </a:p>
            <a:p>
              <a:pPr algn="ctr"/>
              <a:r>
                <a:rPr lang="en-US" altLang="ko-KR" sz="12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(</a:t>
              </a:r>
              <a:r>
                <a:rPr lang="ko-KR" altLang="en-US" sz="12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한국전력 판매가</a:t>
              </a:r>
              <a:r>
                <a:rPr lang="en-US" altLang="ko-KR" sz="12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)</a:t>
              </a:r>
              <a:endParaRPr lang="ko-KR" altLang="en-US" sz="1200" dirty="0"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8CA0D5BA-21A4-844D-8300-D2C849615C0E}"/>
                </a:ext>
              </a:extLst>
            </p:cNvPr>
            <p:cNvCxnSpPr>
              <a:cxnSpLocks/>
            </p:cNvCxnSpPr>
            <p:nvPr/>
          </p:nvCxnSpPr>
          <p:spPr>
            <a:xfrm>
              <a:off x="2834250" y="1870483"/>
              <a:ext cx="1517164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13C990B1-2F19-A547-BE69-634E2A2512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4250" y="2154153"/>
              <a:ext cx="1517164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0528D0C-1F51-A84E-AC96-A3F94A800D7E}"/>
                </a:ext>
              </a:extLst>
            </p:cNvPr>
            <p:cNvSpPr txBox="1"/>
            <p:nvPr/>
          </p:nvSpPr>
          <p:spPr>
            <a:xfrm>
              <a:off x="3068387" y="1499394"/>
              <a:ext cx="869062" cy="293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수익 정산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9576D9-385D-BE4E-A5E2-C473B089AAEA}"/>
                </a:ext>
              </a:extLst>
            </p:cNvPr>
            <p:cNvSpPr txBox="1"/>
            <p:nvPr/>
          </p:nvSpPr>
          <p:spPr>
            <a:xfrm>
              <a:off x="3068387" y="2184545"/>
              <a:ext cx="869062" cy="293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전력 판매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FE70364-7441-4A48-9FEF-9EEDA2F69E7E}"/>
                </a:ext>
              </a:extLst>
            </p:cNvPr>
            <p:cNvSpPr txBox="1"/>
            <p:nvPr/>
          </p:nvSpPr>
          <p:spPr>
            <a:xfrm>
              <a:off x="2772697" y="930770"/>
              <a:ext cx="1353321" cy="2664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NanumSquareOTF ExtraBold" panose="020B0600000101010101" pitchFamily="34" charset="-127"/>
                  <a:ea typeface="NanumSquareOTF ExtraBold" panose="020B0600000101010101" pitchFamily="34" charset="-127"/>
                </a:rPr>
                <a:t>기본 판매 수익</a:t>
              </a:r>
            </a:p>
          </p:txBody>
        </p:sp>
        <p:pic>
          <p:nvPicPr>
            <p:cNvPr id="30" name="Picture 12" descr="Cooling, factory, illustration, industry, oil, pipe, power">
              <a:extLst>
                <a:ext uri="{FF2B5EF4-FFF2-40B4-BE49-F238E27FC236}">
                  <a16:creationId xmlns:a16="http://schemas.microsoft.com/office/drawing/2014/main" id="{3DA00863-6F8F-544A-85FB-B4E10EA1D3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0469" y="1258208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D09A815-0E5C-4045-A8E6-F764BC3B4084}"/>
                </a:ext>
              </a:extLst>
            </p:cNvPr>
            <p:cNvSpPr txBox="1"/>
            <p:nvPr/>
          </p:nvSpPr>
          <p:spPr>
            <a:xfrm>
              <a:off x="8213839" y="2467316"/>
              <a:ext cx="1149174" cy="3996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REC</a:t>
              </a:r>
            </a:p>
            <a:p>
              <a:pPr algn="ctr"/>
              <a:r>
                <a:rPr lang="en-US" altLang="ko-KR" sz="120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(</a:t>
              </a:r>
              <a:r>
                <a:rPr lang="ko-KR" altLang="en-US" sz="120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생산공급 인증서</a:t>
              </a:r>
              <a:r>
                <a:rPr lang="en-US" altLang="ko-KR" sz="120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)</a:t>
              </a:r>
              <a:endParaRPr lang="ko-KR" altLang="en-US" sz="1200"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CBE6CFB6-DBB5-EA4E-AD18-9A03F32CFDF2}"/>
                </a:ext>
              </a:extLst>
            </p:cNvPr>
            <p:cNvCxnSpPr>
              <a:cxnSpLocks/>
            </p:cNvCxnSpPr>
            <p:nvPr/>
          </p:nvCxnSpPr>
          <p:spPr>
            <a:xfrm>
              <a:off x="6527660" y="1870483"/>
              <a:ext cx="1517164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C8CFFA77-3E46-214A-BB8A-614DF1762D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27660" y="2154153"/>
              <a:ext cx="1517164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6A39D3-75AB-B548-B38D-9F11ED84D622}"/>
                </a:ext>
              </a:extLst>
            </p:cNvPr>
            <p:cNvSpPr txBox="1"/>
            <p:nvPr/>
          </p:nvSpPr>
          <p:spPr>
            <a:xfrm>
              <a:off x="6761797" y="1499394"/>
              <a:ext cx="869062" cy="293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전력 판매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F7E5180-7283-9242-8AE8-04B0C2686F74}"/>
                </a:ext>
              </a:extLst>
            </p:cNvPr>
            <p:cNvSpPr txBox="1"/>
            <p:nvPr/>
          </p:nvSpPr>
          <p:spPr>
            <a:xfrm>
              <a:off x="6823984" y="2184545"/>
              <a:ext cx="910297" cy="293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REC </a:t>
              </a:r>
              <a:r>
                <a:rPr lang="ko-KR" altLang="en-US" sz="16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정산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02EBDC7-2EF6-724D-ACD5-DA99E9F977F2}"/>
                </a:ext>
              </a:extLst>
            </p:cNvPr>
            <p:cNvSpPr txBox="1"/>
            <p:nvPr/>
          </p:nvSpPr>
          <p:spPr>
            <a:xfrm>
              <a:off x="6606890" y="965590"/>
              <a:ext cx="1881754" cy="2664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NanumSquareOTF ExtraBold" panose="020B0600000101010101" pitchFamily="34" charset="-127"/>
                  <a:ea typeface="NanumSquareOTF ExtraBold" panose="020B0600000101010101" pitchFamily="34" charset="-127"/>
                </a:rPr>
                <a:t>추가 수익 </a:t>
              </a:r>
              <a:r>
                <a:rPr lang="en-US" altLang="ko-KR" sz="1400" b="1" dirty="0">
                  <a:latin typeface="NanumSquareOTF ExtraBold" panose="020B0600000101010101" pitchFamily="34" charset="-127"/>
                  <a:ea typeface="NanumSquareOTF ExtraBold" panose="020B0600000101010101" pitchFamily="34" charset="-127"/>
                </a:rPr>
                <a:t>(RPS </a:t>
              </a:r>
              <a:r>
                <a:rPr lang="ko-KR" altLang="en-US" sz="1400" b="1" dirty="0">
                  <a:latin typeface="NanumSquareOTF ExtraBold" panose="020B0600000101010101" pitchFamily="34" charset="-127"/>
                  <a:ea typeface="NanumSquareOTF ExtraBold" panose="020B0600000101010101" pitchFamily="34" charset="-127"/>
                </a:rPr>
                <a:t>제도</a:t>
              </a:r>
              <a:r>
                <a:rPr lang="en-US" altLang="ko-KR" sz="1400" b="1" dirty="0">
                  <a:latin typeface="NanumSquareOTF ExtraBold" panose="020B0600000101010101" pitchFamily="34" charset="-127"/>
                  <a:ea typeface="NanumSquareOTF ExtraBold" panose="020B0600000101010101" pitchFamily="34" charset="-127"/>
                </a:rPr>
                <a:t>)</a:t>
              </a:r>
              <a:endParaRPr lang="ko-KR" altLang="en-US" sz="14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B2AC188-BCBC-3148-8085-81FAD501D978}"/>
                </a:ext>
              </a:extLst>
            </p:cNvPr>
            <p:cNvSpPr txBox="1"/>
            <p:nvPr/>
          </p:nvSpPr>
          <p:spPr>
            <a:xfrm>
              <a:off x="4735783" y="4135202"/>
              <a:ext cx="1034002" cy="293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발전량</a:t>
              </a:r>
              <a:r>
                <a:rPr lang="en-US" altLang="ko-KR" sz="16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lang="ko-KR" altLang="en-US" sz="16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예측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76A355B-C1EF-BE46-A55B-243358B05EB7}"/>
                </a:ext>
              </a:extLst>
            </p:cNvPr>
            <p:cNvSpPr txBox="1"/>
            <p:nvPr/>
          </p:nvSpPr>
          <p:spPr>
            <a:xfrm>
              <a:off x="4653248" y="4757950"/>
              <a:ext cx="1198941" cy="293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6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인센티브</a:t>
              </a:r>
              <a:r>
                <a:rPr lang="en-US" altLang="ko-KR" sz="16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lang="ko-KR" altLang="en-US" sz="16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정산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05335A6-13E4-D14B-95A8-AD3FDB864B4D}"/>
                </a:ext>
              </a:extLst>
            </p:cNvPr>
            <p:cNvSpPr txBox="1"/>
            <p:nvPr/>
          </p:nvSpPr>
          <p:spPr>
            <a:xfrm>
              <a:off x="6735812" y="3229696"/>
              <a:ext cx="1623909" cy="45290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추가 수익</a:t>
              </a:r>
              <a:endParaRPr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pPr algn="ctr"/>
              <a:r>
                <a:rPr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(</a:t>
              </a:r>
              <a:r>
                <a:rPr lang="ko-KR" altLang="en-US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발전량 예측 제도</a:t>
              </a:r>
              <a:r>
                <a:rPr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)</a:t>
              </a:r>
              <a:endParaRPr lang="ko-KR" altLang="en-US" sz="1400" dirty="0"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797DA35-2FB8-DE4F-B978-65034097DAA4}"/>
                </a:ext>
              </a:extLst>
            </p:cNvPr>
            <p:cNvSpPr txBox="1"/>
            <p:nvPr/>
          </p:nvSpPr>
          <p:spPr>
            <a:xfrm>
              <a:off x="7671983" y="4476853"/>
              <a:ext cx="1878607" cy="4529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안정적인 전력 제공을 위한</a:t>
              </a:r>
              <a:endParaRPr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r>
                <a:rPr lang="ko-KR" altLang="en-US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자료로 활용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F5A7DA9C-2214-2545-8AC6-FC3865D99E51}"/>
                </a:ext>
              </a:extLst>
            </p:cNvPr>
            <p:cNvGrpSpPr/>
            <p:nvPr/>
          </p:nvGrpSpPr>
          <p:grpSpPr>
            <a:xfrm>
              <a:off x="3068387" y="3780873"/>
              <a:ext cx="1219200" cy="1219200"/>
              <a:chOff x="3670395" y="4373471"/>
              <a:chExt cx="1219200" cy="1219200"/>
            </a:xfrm>
          </p:grpSpPr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725273CD-92F0-8845-8758-9EF67A27AF01}"/>
                  </a:ext>
                </a:extLst>
              </p:cNvPr>
              <p:cNvSpPr/>
              <p:nvPr/>
            </p:nvSpPr>
            <p:spPr>
              <a:xfrm>
                <a:off x="3749040" y="4489902"/>
                <a:ext cx="1061910" cy="1061910"/>
              </a:xfrm>
              <a:prstGeom prst="ellipse">
                <a:avLst/>
              </a:prstGeom>
              <a:solidFill>
                <a:srgbClr val="E9FA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anumSquareOTF" panose="020B0600000101010101" pitchFamily="34" charset="-127"/>
                </a:endParaRPr>
              </a:p>
            </p:txBody>
          </p:sp>
          <p:pic>
            <p:nvPicPr>
              <p:cNvPr id="50" name="Picture 4" descr="Avoid, greeting, handshake, stop">
                <a:extLst>
                  <a:ext uri="{FF2B5EF4-FFF2-40B4-BE49-F238E27FC236}">
                    <a16:creationId xmlns:a16="http://schemas.microsoft.com/office/drawing/2014/main" id="{9D3CE5C1-4EE5-074C-907D-439C3EB86D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375" b="89844" l="7813" r="90625">
                            <a14:foregroundMark x1="7813" y1="46875" x2="7813" y2="46875"/>
                            <a14:foregroundMark x1="90625" y1="44531" x2="90625" y2="44531"/>
                            <a14:backgroundMark x1="48438" y1="33594" x2="60156" y2="10156"/>
                            <a14:backgroundMark x1="35156" y1="25000" x2="46094" y2="25000"/>
                            <a14:backgroundMark x1="67188" y1="27344" x2="54688" y2="25000"/>
                            <a14:backgroundMark x1="68750" y1="18750" x2="64063" y2="21875"/>
                            <a14:backgroundMark x1="28906" y1="10156" x2="36719" y2="2109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70395" y="4373471"/>
                <a:ext cx="1219200" cy="1219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154F5D3D-8502-0B4E-A937-49D2A81AA6D0}"/>
                  </a:ext>
                </a:extLst>
              </p:cNvPr>
              <p:cNvSpPr/>
              <p:nvPr/>
            </p:nvSpPr>
            <p:spPr>
              <a:xfrm>
                <a:off x="3749040" y="4489902"/>
                <a:ext cx="1061910" cy="106191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anumSquareOTF" panose="020B0600000101010101" pitchFamily="34" charset="-127"/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513BB8C-9E98-0545-B19E-863582A16021}"/>
                </a:ext>
              </a:extLst>
            </p:cNvPr>
            <p:cNvSpPr txBox="1"/>
            <p:nvPr/>
          </p:nvSpPr>
          <p:spPr>
            <a:xfrm>
              <a:off x="3142624" y="5015747"/>
              <a:ext cx="988501" cy="293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err="1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중개사업자</a:t>
              </a:r>
              <a:endPara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1F326C0A-6B86-8D49-8CEF-A04AC9D5F6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71719" y="2928981"/>
              <a:ext cx="657481" cy="926146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58604159-8021-3441-BE74-E208F9C59F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8942" y="2853189"/>
              <a:ext cx="681452" cy="927684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742BBED-4CC2-094D-AB0D-93A55734B178}"/>
                </a:ext>
              </a:extLst>
            </p:cNvPr>
            <p:cNvSpPr txBox="1"/>
            <p:nvPr/>
          </p:nvSpPr>
          <p:spPr>
            <a:xfrm>
              <a:off x="3571784" y="3257368"/>
              <a:ext cx="869062" cy="293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6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수익 정산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E8E817A-20E1-834E-93D8-74B8043637FF}"/>
                </a:ext>
              </a:extLst>
            </p:cNvPr>
            <p:cNvSpPr txBox="1"/>
            <p:nvPr/>
          </p:nvSpPr>
          <p:spPr>
            <a:xfrm>
              <a:off x="4677997" y="3368815"/>
              <a:ext cx="914562" cy="5061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전력 중개 </a:t>
              </a:r>
              <a:endPara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pPr algn="ctr"/>
              <a:r>
                <a:rPr lang="ko-KR" altLang="en-US" sz="16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계약</a:t>
              </a:r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60C6E0E4-6680-BE4B-AB3D-07A979A685B8}"/>
                </a:ext>
              </a:extLst>
            </p:cNvPr>
            <p:cNvCxnSpPr>
              <a:cxnSpLocks/>
            </p:cNvCxnSpPr>
            <p:nvPr/>
          </p:nvCxnSpPr>
          <p:spPr>
            <a:xfrm>
              <a:off x="4536955" y="4493770"/>
              <a:ext cx="1517164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8D1DE474-68DC-764D-8CA6-7CAD228A00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6955" y="4711822"/>
              <a:ext cx="1517164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13706"/>
            <a:ext cx="357013" cy="1086030"/>
          </a:xfrm>
          <a:prstGeom prst="rect">
            <a:avLst/>
          </a:prstGeom>
          <a:solidFill>
            <a:srgbClr val="FF3A21"/>
          </a:solidFill>
        </p:spPr>
      </p:sp>
      <p:sp>
        <p:nvSpPr>
          <p:cNvPr id="3" name="AutoShape 3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7" name="TextBox 7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FF3A21"/>
                  </a:solidFill>
                  <a:latin typeface="NanumSquareOTF 2"/>
                </a:rPr>
                <a:t>01. 프로젝트 개요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프로젝트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기획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배경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목표</a:t>
              </a:r>
              <a:endParaRPr lang="en-US" sz="3500" b="1" dirty="0">
                <a:solidFill>
                  <a:srgbClr val="FF3A21"/>
                </a:solidFill>
                <a:latin typeface="NanumSquareOTF Bold" panose="020B0600000101010101" pitchFamily="34" charset="-127"/>
                <a:ea typeface="NanumSquareOTF 1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41075" y="4305300"/>
            <a:ext cx="8176255" cy="2413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sz="22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20MW </a:t>
            </a:r>
            <a:r>
              <a:rPr lang="en-US" sz="22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이상</a:t>
            </a:r>
            <a:r>
              <a:rPr lang="en-US" sz="22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태양광</a:t>
            </a:r>
            <a:r>
              <a:rPr lang="en-US" sz="22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및</a:t>
            </a:r>
            <a:r>
              <a:rPr lang="en-US" sz="22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풍력</a:t>
            </a:r>
            <a:r>
              <a:rPr lang="en-US" sz="22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발전사업자</a:t>
            </a:r>
            <a:r>
              <a:rPr lang="en-US" sz="22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등이</a:t>
            </a:r>
            <a:r>
              <a:rPr lang="en-US" sz="22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재생에너지</a:t>
            </a:r>
            <a:r>
              <a:rPr lang="en-US" sz="22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발전량을</a:t>
            </a:r>
            <a:r>
              <a:rPr lang="en-US" sz="22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br>
              <a:rPr lang="en-US" sz="22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lang="en-US" sz="22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하루</a:t>
            </a:r>
            <a:r>
              <a:rPr lang="en-US" sz="22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전에</a:t>
            </a:r>
            <a:r>
              <a:rPr lang="en-US" sz="22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미리</a:t>
            </a:r>
            <a:r>
              <a:rPr lang="en-US" sz="22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예측하여</a:t>
            </a:r>
            <a:r>
              <a:rPr lang="en-US" sz="22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제출하고</a:t>
            </a:r>
            <a:r>
              <a:rPr lang="en-US" sz="22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br>
              <a:rPr lang="en-US" sz="22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lang="en-US" sz="22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당일</a:t>
            </a:r>
            <a:r>
              <a:rPr lang="en-US" sz="22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날</a:t>
            </a:r>
            <a:r>
              <a:rPr lang="en-US" sz="22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일정</a:t>
            </a:r>
            <a:r>
              <a:rPr lang="en-US" sz="22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오차율</a:t>
            </a:r>
            <a:r>
              <a:rPr lang="en-US" sz="22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이내로</a:t>
            </a:r>
            <a:r>
              <a:rPr lang="en-US" sz="22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이를</a:t>
            </a:r>
            <a:r>
              <a:rPr lang="en-US" sz="22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이행할</a:t>
            </a:r>
            <a:r>
              <a:rPr lang="en-US" sz="22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경우</a:t>
            </a:r>
            <a:r>
              <a:rPr lang="en-US" sz="22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정산금을</a:t>
            </a:r>
            <a:r>
              <a:rPr lang="en-US" sz="22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지급하는</a:t>
            </a:r>
            <a:r>
              <a:rPr lang="en-US" sz="22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제도</a:t>
            </a:r>
            <a:endParaRPr lang="en-US" sz="2200" dirty="0">
              <a:solidFill>
                <a:srgbClr val="0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ts val="3404"/>
              </a:lnSpc>
            </a:pPr>
            <a:endParaRPr lang="en-US" sz="2431" dirty="0">
              <a:solidFill>
                <a:srgbClr val="000000"/>
              </a:solidFill>
              <a:latin typeface="NanumSquareOTF 2"/>
            </a:endParaRP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8657093A-9CAC-2E48-9B7F-7B52DCF33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2463D25E-4346-1449-AA30-39926D92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2" name="AutoShape 18">
            <a:extLst>
              <a:ext uri="{FF2B5EF4-FFF2-40B4-BE49-F238E27FC236}">
                <a16:creationId xmlns:a16="http://schemas.microsoft.com/office/drawing/2014/main" id="{EBF96E6B-D084-8F4C-85F8-711EE70FCF73}"/>
              </a:ext>
            </a:extLst>
          </p:cNvPr>
          <p:cNvSpPr/>
          <p:nvPr/>
        </p:nvSpPr>
        <p:spPr>
          <a:xfrm rot="5400000">
            <a:off x="5973993" y="5680936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2A25BD-6F10-E34D-B9B1-ACA9A89CCE7A}"/>
              </a:ext>
            </a:extLst>
          </p:cNvPr>
          <p:cNvSpPr/>
          <p:nvPr/>
        </p:nvSpPr>
        <p:spPr>
          <a:xfrm>
            <a:off x="9296399" y="2595369"/>
            <a:ext cx="8253630" cy="6407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2495" lvl="1">
              <a:lnSpc>
                <a:spcPts val="4182"/>
              </a:lnSpc>
            </a:pPr>
            <a:r>
              <a:rPr lang="en-US" altLang="ko-Kore-KR" b="1" dirty="0">
                <a:solidFill>
                  <a:srgbClr val="000000"/>
                </a:solidFill>
                <a:latin typeface="NanumSquareOTF 2"/>
              </a:rPr>
              <a:t>(</a:t>
            </a:r>
            <a:r>
              <a:rPr lang="en-US" altLang="ko-Kore-KR" b="1" dirty="0" err="1">
                <a:solidFill>
                  <a:srgbClr val="000000"/>
                </a:solidFill>
                <a:latin typeface="NanumSquareOTF 2"/>
              </a:rPr>
              <a:t>참여대상</a:t>
            </a:r>
            <a:r>
              <a:rPr lang="en-US" altLang="ko-Kore-KR" b="1" dirty="0">
                <a:solidFill>
                  <a:srgbClr val="000000"/>
                </a:solidFill>
                <a:latin typeface="NanumSquareOTF 2"/>
              </a:rPr>
              <a:t>) </a:t>
            </a:r>
            <a:br>
              <a:rPr lang="en-US" altLang="ko-Kore-KR" dirty="0">
                <a:solidFill>
                  <a:srgbClr val="000000"/>
                </a:solidFill>
                <a:latin typeface="NanumSquareOTF 2"/>
              </a:rPr>
            </a:br>
            <a:r>
              <a:rPr lang="en-US" altLang="ko-Kore-KR" dirty="0">
                <a:solidFill>
                  <a:srgbClr val="000000"/>
                </a:solidFill>
                <a:latin typeface="NanumSquareOTF 2"/>
              </a:rPr>
              <a:t>①</a:t>
            </a:r>
            <a:r>
              <a:rPr lang="ko-KR" altLang="en-US" dirty="0">
                <a:solidFill>
                  <a:srgbClr val="000000"/>
                </a:solidFill>
                <a:latin typeface="NanumSquareOTF 2"/>
              </a:rPr>
              <a:t> </a:t>
            </a:r>
            <a:r>
              <a:rPr lang="en-US" altLang="ko-Kore-KR" dirty="0">
                <a:solidFill>
                  <a:srgbClr val="000000"/>
                </a:solidFill>
                <a:latin typeface="NanumSquareOTF 2"/>
              </a:rPr>
              <a:t>20MW </a:t>
            </a:r>
            <a:r>
              <a:rPr lang="en-US" altLang="ko-Kore-KR" dirty="0" err="1">
                <a:solidFill>
                  <a:srgbClr val="000000"/>
                </a:solidFill>
                <a:latin typeface="NanumSquareOTF 2"/>
              </a:rPr>
              <a:t>이상</a:t>
            </a:r>
            <a:r>
              <a:rPr lang="en-US" altLang="ko-Kore-KR" dirty="0">
                <a:solidFill>
                  <a:srgbClr val="000000"/>
                </a:solidFill>
                <a:latin typeface="NanumSquareOTF 2"/>
              </a:rPr>
              <a:t> </a:t>
            </a:r>
            <a:r>
              <a:rPr lang="en-US" altLang="ko-Kore-KR" dirty="0" err="1">
                <a:solidFill>
                  <a:srgbClr val="000000"/>
                </a:solidFill>
                <a:latin typeface="NanumSquareOTF 2"/>
              </a:rPr>
              <a:t>태양광</a:t>
            </a:r>
            <a:r>
              <a:rPr lang="en-US" altLang="ko-Kore-KR" dirty="0">
                <a:solidFill>
                  <a:srgbClr val="000000"/>
                </a:solidFill>
                <a:latin typeface="NanumSquareOTF 2"/>
              </a:rPr>
              <a:t> </a:t>
            </a:r>
            <a:r>
              <a:rPr lang="en-US" altLang="ko-Kore-KR" dirty="0" err="1">
                <a:solidFill>
                  <a:srgbClr val="000000"/>
                </a:solidFill>
                <a:latin typeface="NanumSquareOTF 2"/>
              </a:rPr>
              <a:t>및</a:t>
            </a:r>
            <a:r>
              <a:rPr lang="en-US" altLang="ko-Kore-KR" dirty="0">
                <a:solidFill>
                  <a:srgbClr val="000000"/>
                </a:solidFill>
                <a:latin typeface="NanumSquareOTF 2"/>
              </a:rPr>
              <a:t> </a:t>
            </a:r>
            <a:r>
              <a:rPr lang="en-US" altLang="ko-Kore-KR" dirty="0" err="1">
                <a:solidFill>
                  <a:srgbClr val="000000"/>
                </a:solidFill>
                <a:latin typeface="NanumSquareOTF 2"/>
              </a:rPr>
              <a:t>풍력</a:t>
            </a:r>
            <a:r>
              <a:rPr lang="en-US" altLang="ko-Kore-KR" dirty="0">
                <a:solidFill>
                  <a:srgbClr val="000000"/>
                </a:solidFill>
                <a:latin typeface="NanumSquareOTF 2"/>
              </a:rPr>
              <a:t> </a:t>
            </a:r>
            <a:r>
              <a:rPr lang="en-US" altLang="ko-Kore-KR" dirty="0" err="1">
                <a:solidFill>
                  <a:srgbClr val="000000"/>
                </a:solidFill>
                <a:latin typeface="NanumSquareOTF 2"/>
              </a:rPr>
              <a:t>발전사업자</a:t>
            </a:r>
            <a:r>
              <a:rPr lang="en-US" altLang="ko-Kore-KR" dirty="0">
                <a:solidFill>
                  <a:srgbClr val="000000"/>
                </a:solidFill>
                <a:latin typeface="NanumSquareOTF 2"/>
              </a:rPr>
              <a:t> </a:t>
            </a:r>
            <a:r>
              <a:rPr lang="en-US" altLang="ko-Kore-KR" dirty="0" err="1">
                <a:solidFill>
                  <a:srgbClr val="000000"/>
                </a:solidFill>
                <a:latin typeface="NanumSquareOTF 2"/>
              </a:rPr>
              <a:t>또는</a:t>
            </a:r>
            <a:r>
              <a:rPr lang="en-US" altLang="ko-Kore-KR" dirty="0">
                <a:solidFill>
                  <a:srgbClr val="000000"/>
                </a:solidFill>
                <a:latin typeface="NanumSquareOTF 2"/>
              </a:rPr>
              <a:t> </a:t>
            </a:r>
            <a:br>
              <a:rPr lang="en-US" altLang="ko-Kore-KR" dirty="0">
                <a:solidFill>
                  <a:srgbClr val="000000"/>
                </a:solidFill>
                <a:latin typeface="NanumSquareOTF 2"/>
              </a:rPr>
            </a:br>
            <a:r>
              <a:rPr lang="en-US" altLang="ko-Kore-KR" dirty="0">
                <a:solidFill>
                  <a:srgbClr val="000000"/>
                </a:solidFill>
                <a:latin typeface="NanumSquareOTF 2"/>
              </a:rPr>
              <a:t>②</a:t>
            </a:r>
            <a:r>
              <a:rPr lang="ko-KR" altLang="en-US" dirty="0">
                <a:solidFill>
                  <a:srgbClr val="000000"/>
                </a:solidFill>
                <a:latin typeface="NanumSquareOTF 2"/>
              </a:rPr>
              <a:t> </a:t>
            </a:r>
            <a:r>
              <a:rPr lang="en-US" altLang="ko-Kore-KR" dirty="0">
                <a:solidFill>
                  <a:srgbClr val="000000"/>
                </a:solidFill>
                <a:latin typeface="NanumSquareOTF 2"/>
              </a:rPr>
              <a:t>1MW </a:t>
            </a:r>
            <a:r>
              <a:rPr lang="en-US" altLang="ko-Kore-KR" dirty="0" err="1">
                <a:solidFill>
                  <a:srgbClr val="000000"/>
                </a:solidFill>
                <a:latin typeface="NanumSquareOTF 2"/>
              </a:rPr>
              <a:t>이하</a:t>
            </a:r>
            <a:r>
              <a:rPr lang="en-US" altLang="ko-Kore-KR" dirty="0">
                <a:solidFill>
                  <a:srgbClr val="000000"/>
                </a:solidFill>
                <a:latin typeface="NanumSquareOTF 2"/>
              </a:rPr>
              <a:t> </a:t>
            </a:r>
            <a:r>
              <a:rPr lang="en-US" altLang="ko-Kore-KR" dirty="0" err="1">
                <a:solidFill>
                  <a:srgbClr val="000000"/>
                </a:solidFill>
                <a:latin typeface="NanumSquareOTF 2"/>
              </a:rPr>
              <a:t>태양광</a:t>
            </a:r>
            <a:r>
              <a:rPr lang="en-US" altLang="ko-Kore-KR" dirty="0">
                <a:solidFill>
                  <a:srgbClr val="000000"/>
                </a:solidFill>
                <a:latin typeface="NanumSquareOTF 2"/>
              </a:rPr>
              <a:t> </a:t>
            </a:r>
            <a:r>
              <a:rPr lang="en-US" altLang="ko-Kore-KR" dirty="0" err="1">
                <a:solidFill>
                  <a:srgbClr val="000000"/>
                </a:solidFill>
                <a:latin typeface="NanumSquareOTF 2"/>
              </a:rPr>
              <a:t>풍력을</a:t>
            </a:r>
            <a:r>
              <a:rPr lang="en-US" altLang="ko-Kore-KR" dirty="0">
                <a:solidFill>
                  <a:srgbClr val="000000"/>
                </a:solidFill>
                <a:latin typeface="NanumSquareOTF 2"/>
              </a:rPr>
              <a:t> 20MW </a:t>
            </a:r>
            <a:r>
              <a:rPr lang="en-US" altLang="ko-Kore-KR" dirty="0" err="1">
                <a:solidFill>
                  <a:srgbClr val="000000"/>
                </a:solidFill>
                <a:latin typeface="NanumSquareOTF 2"/>
              </a:rPr>
              <a:t>이상</a:t>
            </a:r>
            <a:r>
              <a:rPr lang="en-US" altLang="ko-Kore-KR" dirty="0">
                <a:solidFill>
                  <a:srgbClr val="000000"/>
                </a:solidFill>
                <a:latin typeface="NanumSquareOTF 2"/>
              </a:rPr>
              <a:t> </a:t>
            </a:r>
            <a:r>
              <a:rPr lang="en-US" altLang="ko-Kore-KR" dirty="0" err="1">
                <a:solidFill>
                  <a:srgbClr val="000000"/>
                </a:solidFill>
                <a:latin typeface="NanumSquareOTF 2"/>
              </a:rPr>
              <a:t>모집한</a:t>
            </a:r>
            <a:r>
              <a:rPr lang="en-US" altLang="ko-Kore-KR" dirty="0">
                <a:solidFill>
                  <a:srgbClr val="000000"/>
                </a:solidFill>
                <a:latin typeface="NanumSquareOTF 2"/>
              </a:rPr>
              <a:t> </a:t>
            </a:r>
            <a:r>
              <a:rPr lang="en-US" altLang="ko-Kore-KR" dirty="0" err="1">
                <a:solidFill>
                  <a:srgbClr val="000000"/>
                </a:solidFill>
                <a:latin typeface="NanumSquareOTF 2"/>
              </a:rPr>
              <a:t>집합전력자원</a:t>
            </a:r>
            <a:r>
              <a:rPr lang="en-US" altLang="ko-Kore-KR" dirty="0">
                <a:solidFill>
                  <a:srgbClr val="000000"/>
                </a:solidFill>
                <a:latin typeface="NanumSquareOTF 2"/>
              </a:rPr>
              <a:t> </a:t>
            </a:r>
            <a:r>
              <a:rPr lang="en-US" altLang="ko-Kore-KR" dirty="0" err="1">
                <a:solidFill>
                  <a:srgbClr val="000000"/>
                </a:solidFill>
                <a:latin typeface="NanumSquareOTF 2"/>
              </a:rPr>
              <a:t>운영자</a:t>
            </a:r>
            <a:r>
              <a:rPr lang="ko-KR" altLang="en-US" dirty="0">
                <a:solidFill>
                  <a:srgbClr val="000000"/>
                </a:solidFill>
                <a:latin typeface="NanumSquareOTF 2"/>
              </a:rPr>
              <a:t>  </a:t>
            </a:r>
            <a:br>
              <a:rPr lang="en-US" altLang="ko-KR" dirty="0">
                <a:solidFill>
                  <a:srgbClr val="000000"/>
                </a:solidFill>
                <a:latin typeface="NanumSquareOTF 2"/>
              </a:rPr>
            </a:br>
            <a:r>
              <a:rPr lang="en-US" altLang="ko-Kore-KR" dirty="0">
                <a:solidFill>
                  <a:srgbClr val="000000"/>
                </a:solidFill>
                <a:latin typeface="NanumSquareOTF 2"/>
              </a:rPr>
              <a:t>(</a:t>
            </a:r>
            <a:r>
              <a:rPr lang="en-US" altLang="ko-Kore-KR" dirty="0" err="1">
                <a:solidFill>
                  <a:srgbClr val="000000"/>
                </a:solidFill>
                <a:latin typeface="NanumSquareOTF 2"/>
              </a:rPr>
              <a:t>소규모</a:t>
            </a:r>
            <a:r>
              <a:rPr lang="en-US" altLang="ko-Kore-KR" dirty="0">
                <a:solidFill>
                  <a:srgbClr val="000000"/>
                </a:solidFill>
                <a:latin typeface="NanumSquareOTF 2"/>
              </a:rPr>
              <a:t> </a:t>
            </a:r>
            <a:r>
              <a:rPr lang="en-US" altLang="ko-Kore-KR" dirty="0" err="1">
                <a:solidFill>
                  <a:srgbClr val="000000"/>
                </a:solidFill>
                <a:latin typeface="NanumSquareOTF 2"/>
              </a:rPr>
              <a:t>전력중개사업자</a:t>
            </a:r>
            <a:r>
              <a:rPr lang="en-US" altLang="ko-Kore-KR" dirty="0">
                <a:solidFill>
                  <a:srgbClr val="000000"/>
                </a:solidFill>
                <a:latin typeface="NanumSquareOTF 2"/>
              </a:rPr>
              <a:t>)</a:t>
            </a:r>
          </a:p>
          <a:p>
            <a:pPr>
              <a:lnSpc>
                <a:spcPts val="4182"/>
              </a:lnSpc>
            </a:pPr>
            <a:r>
              <a:rPr lang="en-US" altLang="ko-Kore-KR" dirty="0">
                <a:solidFill>
                  <a:srgbClr val="000000"/>
                </a:solidFill>
                <a:latin typeface="NanumSquareOTF 2"/>
              </a:rPr>
              <a:t> </a:t>
            </a:r>
          </a:p>
          <a:p>
            <a:pPr marL="262495" lvl="1">
              <a:lnSpc>
                <a:spcPts val="4182"/>
              </a:lnSpc>
            </a:pPr>
            <a:r>
              <a:rPr lang="en-US" altLang="ko-Kore-KR" b="1" dirty="0">
                <a:solidFill>
                  <a:srgbClr val="000000"/>
                </a:solidFill>
                <a:latin typeface="NanumSquareOTF 2"/>
              </a:rPr>
              <a:t>(</a:t>
            </a:r>
            <a:r>
              <a:rPr lang="en-US" altLang="ko-Kore-KR" b="1" dirty="0" err="1">
                <a:solidFill>
                  <a:srgbClr val="000000"/>
                </a:solidFill>
                <a:latin typeface="NanumSquareOTF 2"/>
              </a:rPr>
              <a:t>참여조건</a:t>
            </a:r>
            <a:r>
              <a:rPr lang="en-US" altLang="ko-Kore-KR" b="1" dirty="0">
                <a:solidFill>
                  <a:srgbClr val="000000"/>
                </a:solidFill>
                <a:latin typeface="NanumSquareOTF 2"/>
              </a:rPr>
              <a:t>) </a:t>
            </a:r>
            <a:br>
              <a:rPr lang="en-US" altLang="ko-Kore-KR" dirty="0">
                <a:solidFill>
                  <a:srgbClr val="000000"/>
                </a:solidFill>
                <a:latin typeface="NanumSquareOTF 2"/>
              </a:rPr>
            </a:br>
            <a:r>
              <a:rPr lang="en-US" altLang="ko-Kore-KR" dirty="0" err="1">
                <a:solidFill>
                  <a:srgbClr val="000000"/>
                </a:solidFill>
                <a:latin typeface="NanumSquareOTF 2"/>
              </a:rPr>
              <a:t>참여</a:t>
            </a:r>
            <a:r>
              <a:rPr lang="en-US" altLang="ko-Kore-KR" dirty="0">
                <a:solidFill>
                  <a:srgbClr val="000000"/>
                </a:solidFill>
                <a:latin typeface="NanumSquareOTF 2"/>
              </a:rPr>
              <a:t> </a:t>
            </a:r>
            <a:r>
              <a:rPr lang="en-US" altLang="ko-Kore-KR" dirty="0" err="1">
                <a:solidFill>
                  <a:srgbClr val="000000"/>
                </a:solidFill>
                <a:latin typeface="NanumSquareOTF 2"/>
              </a:rPr>
              <a:t>사업자</a:t>
            </a:r>
            <a:r>
              <a:rPr lang="en-US" altLang="ko-Kore-KR" dirty="0">
                <a:solidFill>
                  <a:srgbClr val="000000"/>
                </a:solidFill>
                <a:latin typeface="NanumSquareOTF 2"/>
              </a:rPr>
              <a:t> </a:t>
            </a:r>
            <a:r>
              <a:rPr lang="en-US" altLang="ko-Kore-KR" dirty="0" err="1">
                <a:solidFill>
                  <a:srgbClr val="000000"/>
                </a:solidFill>
                <a:latin typeface="NanumSquareOTF 2"/>
              </a:rPr>
              <a:t>예측능력의</a:t>
            </a:r>
            <a:r>
              <a:rPr lang="en-US" altLang="ko-Kore-KR" dirty="0">
                <a:solidFill>
                  <a:srgbClr val="000000"/>
                </a:solidFill>
                <a:latin typeface="NanumSquareOTF 2"/>
              </a:rPr>
              <a:t> </a:t>
            </a:r>
            <a:r>
              <a:rPr lang="en-US" altLang="ko-Kore-KR" dirty="0" err="1">
                <a:solidFill>
                  <a:srgbClr val="000000"/>
                </a:solidFill>
                <a:latin typeface="NanumSquareOTF 2"/>
              </a:rPr>
              <a:t>신뢰성</a:t>
            </a:r>
            <a:r>
              <a:rPr lang="en-US" altLang="ko-Kore-KR" dirty="0">
                <a:solidFill>
                  <a:srgbClr val="000000"/>
                </a:solidFill>
                <a:latin typeface="NanumSquareOTF 2"/>
              </a:rPr>
              <a:t> </a:t>
            </a:r>
            <a:r>
              <a:rPr lang="en-US" altLang="ko-Kore-KR" dirty="0" err="1">
                <a:solidFill>
                  <a:srgbClr val="000000"/>
                </a:solidFill>
                <a:latin typeface="NanumSquareOTF 2"/>
              </a:rPr>
              <a:t>담보를</a:t>
            </a:r>
            <a:r>
              <a:rPr lang="en-US" altLang="ko-Kore-KR" dirty="0">
                <a:solidFill>
                  <a:srgbClr val="000000"/>
                </a:solidFill>
                <a:latin typeface="NanumSquareOTF 2"/>
              </a:rPr>
              <a:t> </a:t>
            </a:r>
            <a:r>
              <a:rPr lang="en-US" altLang="ko-Kore-KR" dirty="0" err="1">
                <a:solidFill>
                  <a:srgbClr val="000000"/>
                </a:solidFill>
                <a:latin typeface="NanumSquareOTF 2"/>
              </a:rPr>
              <a:t>위해</a:t>
            </a:r>
            <a:r>
              <a:rPr lang="en-US" altLang="ko-Kore-KR" dirty="0">
                <a:solidFill>
                  <a:srgbClr val="000000"/>
                </a:solidFill>
                <a:latin typeface="NanumSquareOTF 2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NanumSquareOTF 2"/>
              </a:rPr>
              <a:t>등록시험</a:t>
            </a:r>
            <a:r>
              <a:rPr lang="en-US" altLang="ko-Kore-KR" dirty="0">
                <a:solidFill>
                  <a:srgbClr val="FF3921"/>
                </a:solidFill>
                <a:latin typeface="NanumSquareOTF 2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NanumSquareOTF 2"/>
              </a:rPr>
              <a:t>통과</a:t>
            </a:r>
            <a:r>
              <a:rPr lang="en-US" altLang="ko-Kore-KR" dirty="0">
                <a:solidFill>
                  <a:srgbClr val="FF3921"/>
                </a:solidFill>
                <a:latin typeface="NanumSquareOTF 2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NanumSquareOTF 2"/>
              </a:rPr>
              <a:t>필요</a:t>
            </a:r>
            <a:endParaRPr lang="en-US" altLang="ko-Kore-KR" dirty="0">
              <a:solidFill>
                <a:srgbClr val="FF3921"/>
              </a:solidFill>
              <a:latin typeface="NanumSquareOTF 2"/>
            </a:endParaRPr>
          </a:p>
          <a:p>
            <a:pPr marL="262495" lvl="1">
              <a:lnSpc>
                <a:spcPts val="4182"/>
              </a:lnSpc>
            </a:pPr>
            <a:r>
              <a:rPr lang="en-US" altLang="ko-Kore-KR" dirty="0">
                <a:solidFill>
                  <a:srgbClr val="000000"/>
                </a:solidFill>
                <a:latin typeface="NanumSquareOTF 2"/>
              </a:rPr>
              <a:t>(</a:t>
            </a:r>
            <a:r>
              <a:rPr lang="en-US" altLang="ko-Kore-KR" dirty="0" err="1">
                <a:solidFill>
                  <a:srgbClr val="000000"/>
                </a:solidFill>
                <a:latin typeface="NanumSquareOTF 2"/>
              </a:rPr>
              <a:t>등록시험</a:t>
            </a:r>
            <a:r>
              <a:rPr lang="en-US" altLang="ko-Kore-KR" dirty="0">
                <a:solidFill>
                  <a:srgbClr val="000000"/>
                </a:solidFill>
                <a:latin typeface="NanumSquareOTF 2"/>
              </a:rPr>
              <a:t> </a:t>
            </a:r>
            <a:r>
              <a:rPr lang="en-US" altLang="ko-Kore-KR" dirty="0" err="1">
                <a:solidFill>
                  <a:srgbClr val="000000"/>
                </a:solidFill>
                <a:latin typeface="NanumSquareOTF 2"/>
              </a:rPr>
              <a:t>통과기준</a:t>
            </a:r>
            <a:r>
              <a:rPr lang="en-US" altLang="ko-Kore-KR" dirty="0">
                <a:solidFill>
                  <a:srgbClr val="000000"/>
                </a:solidFill>
                <a:latin typeface="NanumSquareOTF 2"/>
              </a:rPr>
              <a:t>: 1개월 </a:t>
            </a:r>
            <a:r>
              <a:rPr lang="en-US" altLang="ko-Kore-KR" dirty="0" err="1">
                <a:solidFill>
                  <a:srgbClr val="000000"/>
                </a:solidFill>
                <a:latin typeface="NanumSquareOTF 2"/>
              </a:rPr>
              <a:t>동안</a:t>
            </a:r>
            <a:r>
              <a:rPr lang="en-US" altLang="ko-Kore-KR" dirty="0">
                <a:solidFill>
                  <a:srgbClr val="000000"/>
                </a:solidFill>
                <a:latin typeface="NanumSquareOTF 2"/>
              </a:rPr>
              <a:t> </a:t>
            </a:r>
            <a:r>
              <a:rPr lang="en-US" altLang="ko-Kore-KR" dirty="0" err="1">
                <a:solidFill>
                  <a:srgbClr val="000000"/>
                </a:solidFill>
                <a:latin typeface="NanumSquareOTF 2"/>
              </a:rPr>
              <a:t>평균</a:t>
            </a:r>
            <a:r>
              <a:rPr lang="en-US" altLang="ko-Kore-KR" dirty="0">
                <a:solidFill>
                  <a:srgbClr val="000000"/>
                </a:solidFill>
                <a:latin typeface="NanumSquareOTF 2"/>
              </a:rPr>
              <a:t> </a:t>
            </a:r>
            <a:r>
              <a:rPr lang="en-US" altLang="ko-Kore-KR" dirty="0" err="1">
                <a:solidFill>
                  <a:srgbClr val="000000"/>
                </a:solidFill>
                <a:latin typeface="NanumSquareOTF 2"/>
              </a:rPr>
              <a:t>예측오차율</a:t>
            </a:r>
            <a:r>
              <a:rPr lang="en-US" altLang="ko-Kore-KR" dirty="0">
                <a:solidFill>
                  <a:srgbClr val="000000"/>
                </a:solidFill>
                <a:latin typeface="NanumSquareOTF 2"/>
              </a:rPr>
              <a:t> 10% </a:t>
            </a:r>
            <a:r>
              <a:rPr lang="en-US" altLang="ko-Kore-KR" dirty="0" err="1">
                <a:solidFill>
                  <a:srgbClr val="000000"/>
                </a:solidFill>
                <a:latin typeface="NanumSquareOTF 2"/>
              </a:rPr>
              <a:t>이하</a:t>
            </a:r>
            <a:r>
              <a:rPr lang="en-US" altLang="ko-Kore-KR" dirty="0">
                <a:solidFill>
                  <a:srgbClr val="000000"/>
                </a:solidFill>
                <a:latin typeface="NanumSquareOTF 2"/>
              </a:rPr>
              <a:t>)</a:t>
            </a:r>
          </a:p>
          <a:p>
            <a:pPr>
              <a:lnSpc>
                <a:spcPts val="4182"/>
              </a:lnSpc>
            </a:pPr>
            <a:r>
              <a:rPr lang="en-US" altLang="ko-Kore-KR" dirty="0">
                <a:solidFill>
                  <a:srgbClr val="000000"/>
                </a:solidFill>
                <a:latin typeface="NanumSquareOTF 2"/>
              </a:rPr>
              <a:t> </a:t>
            </a:r>
          </a:p>
          <a:p>
            <a:pPr marL="262495" lvl="1">
              <a:lnSpc>
                <a:spcPts val="4182"/>
              </a:lnSpc>
            </a:pPr>
            <a:r>
              <a:rPr lang="en-US" altLang="ko-Kore-KR" b="1" dirty="0">
                <a:solidFill>
                  <a:srgbClr val="000000"/>
                </a:solidFill>
                <a:latin typeface="NanumSquareOTF 2"/>
              </a:rPr>
              <a:t>(</a:t>
            </a:r>
            <a:r>
              <a:rPr lang="en-US" altLang="ko-Kore-KR" b="1" dirty="0" err="1">
                <a:solidFill>
                  <a:srgbClr val="000000"/>
                </a:solidFill>
                <a:latin typeface="NanumSquareOTF 2"/>
              </a:rPr>
              <a:t>정산기준</a:t>
            </a:r>
            <a:r>
              <a:rPr lang="en-US" altLang="ko-Kore-KR" b="1" dirty="0">
                <a:solidFill>
                  <a:srgbClr val="000000"/>
                </a:solidFill>
                <a:latin typeface="NanumSquareOTF 2"/>
              </a:rPr>
              <a:t>) </a:t>
            </a:r>
            <a:br>
              <a:rPr lang="en-US" altLang="ko-Kore-KR" dirty="0">
                <a:solidFill>
                  <a:srgbClr val="000000"/>
                </a:solidFill>
                <a:latin typeface="NanumSquareOTF 2"/>
              </a:rPr>
            </a:br>
            <a:r>
              <a:rPr lang="en-US" altLang="ko-Kore-KR" dirty="0" err="1">
                <a:solidFill>
                  <a:srgbClr val="000000"/>
                </a:solidFill>
                <a:latin typeface="NanumSquareOTF 2"/>
              </a:rPr>
              <a:t>예측오차율이</a:t>
            </a:r>
            <a:r>
              <a:rPr lang="en-US" altLang="ko-Kore-KR" dirty="0">
                <a:solidFill>
                  <a:srgbClr val="000000"/>
                </a:solidFill>
                <a:latin typeface="NanumSquareOTF 2"/>
              </a:rPr>
              <a:t> 8% </a:t>
            </a:r>
            <a:r>
              <a:rPr lang="en-US" altLang="ko-Kore-KR" dirty="0" err="1">
                <a:solidFill>
                  <a:srgbClr val="000000"/>
                </a:solidFill>
                <a:latin typeface="NanumSquareOTF 2"/>
              </a:rPr>
              <a:t>이하인</a:t>
            </a:r>
            <a:r>
              <a:rPr lang="en-US" altLang="ko-Kore-KR" dirty="0">
                <a:solidFill>
                  <a:srgbClr val="000000"/>
                </a:solidFill>
                <a:latin typeface="NanumSquareOTF 2"/>
              </a:rPr>
              <a:t> </a:t>
            </a:r>
            <a:r>
              <a:rPr lang="en-US" altLang="ko-Kore-KR" dirty="0" err="1">
                <a:solidFill>
                  <a:srgbClr val="000000"/>
                </a:solidFill>
                <a:latin typeface="NanumSquareOTF 2"/>
              </a:rPr>
              <a:t>경우</a:t>
            </a:r>
            <a:r>
              <a:rPr lang="en-US" altLang="ko-Kore-KR" dirty="0">
                <a:solidFill>
                  <a:srgbClr val="000000"/>
                </a:solidFill>
                <a:latin typeface="NanumSquareOTF 2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NanumSquareOTF 2"/>
              </a:rPr>
              <a:t>태양광·풍력</a:t>
            </a:r>
            <a:r>
              <a:rPr lang="en-US" altLang="ko-Kore-KR" dirty="0">
                <a:solidFill>
                  <a:srgbClr val="FF3921"/>
                </a:solidFill>
                <a:latin typeface="NanumSquareOTF 2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NanumSquareOTF 2"/>
              </a:rPr>
              <a:t>발전량에</a:t>
            </a:r>
            <a:r>
              <a:rPr lang="en-US" altLang="ko-Kore-KR" dirty="0">
                <a:solidFill>
                  <a:srgbClr val="FF3921"/>
                </a:solidFill>
                <a:latin typeface="NanumSquareOTF 2"/>
              </a:rPr>
              <a:t> 3~4원/kWh </a:t>
            </a:r>
            <a:r>
              <a:rPr lang="en-US" altLang="ko-Kore-KR" dirty="0" err="1">
                <a:solidFill>
                  <a:srgbClr val="FF3921"/>
                </a:solidFill>
                <a:latin typeface="NanumSquareOTF 2"/>
              </a:rPr>
              <a:t>정산금</a:t>
            </a:r>
            <a:r>
              <a:rPr lang="en-US" altLang="ko-Kore-KR" dirty="0">
                <a:solidFill>
                  <a:srgbClr val="FF3921"/>
                </a:solidFill>
                <a:latin typeface="NanumSquareOTF 2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NanumSquareOTF 2"/>
              </a:rPr>
              <a:t>지급</a:t>
            </a:r>
            <a:endParaRPr lang="en-US" altLang="ko-Kore-KR" dirty="0">
              <a:solidFill>
                <a:srgbClr val="FF3921"/>
              </a:solidFill>
              <a:latin typeface="NanumSquareOTF 2"/>
            </a:endParaRPr>
          </a:p>
          <a:p>
            <a:pPr>
              <a:lnSpc>
                <a:spcPts val="3404"/>
              </a:lnSpc>
            </a:pPr>
            <a:endParaRPr lang="en-US" altLang="ko-Kore-KR" dirty="0">
              <a:solidFill>
                <a:srgbClr val="000000"/>
              </a:solidFill>
              <a:latin typeface="NanumSquareOTF 2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4FFCDD-A28F-CF4E-9C45-E27E3A450391}"/>
              </a:ext>
            </a:extLst>
          </p:cNvPr>
          <p:cNvSpPr/>
          <p:nvPr/>
        </p:nvSpPr>
        <p:spPr>
          <a:xfrm>
            <a:off x="838200" y="2742505"/>
            <a:ext cx="6125395" cy="720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ore-KR" sz="3600" b="1" dirty="0" err="1">
                <a:solidFill>
                  <a:srgbClr val="FF3A21"/>
                </a:solidFill>
                <a:latin typeface="NanumSquareOTF 1"/>
              </a:rPr>
              <a:t>재생에너지</a:t>
            </a:r>
            <a:r>
              <a:rPr lang="en-US" altLang="ko-Kore-KR" sz="3600" b="1" dirty="0">
                <a:solidFill>
                  <a:srgbClr val="FF3A21"/>
                </a:solidFill>
                <a:latin typeface="NanumSquareOTF 1"/>
              </a:rPr>
              <a:t> </a:t>
            </a:r>
            <a:r>
              <a:rPr lang="en-US" altLang="ko-Kore-KR" sz="3600" b="1" dirty="0" err="1">
                <a:solidFill>
                  <a:srgbClr val="FF3A21"/>
                </a:solidFill>
                <a:latin typeface="NanumSquareOTF 1"/>
              </a:rPr>
              <a:t>발전량</a:t>
            </a:r>
            <a:r>
              <a:rPr lang="en-US" altLang="ko-Kore-KR" sz="3600" b="1" dirty="0">
                <a:solidFill>
                  <a:srgbClr val="FF3A21"/>
                </a:solidFill>
                <a:latin typeface="NanumSquareOTF 1"/>
              </a:rPr>
              <a:t> </a:t>
            </a:r>
            <a:r>
              <a:rPr lang="en-US" altLang="ko-Kore-KR" sz="3600" b="1" dirty="0" err="1">
                <a:solidFill>
                  <a:srgbClr val="FF3A21"/>
                </a:solidFill>
                <a:latin typeface="NanumSquareOTF 1"/>
              </a:rPr>
              <a:t>예측제도란</a:t>
            </a:r>
            <a:r>
              <a:rPr lang="en-US" altLang="ko-Kore-KR" sz="3600" b="1" dirty="0">
                <a:solidFill>
                  <a:srgbClr val="FF3A21"/>
                </a:solidFill>
                <a:latin typeface="NanumSquareOTF 1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93471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13706"/>
            <a:ext cx="357013" cy="1086030"/>
          </a:xfrm>
          <a:prstGeom prst="rect">
            <a:avLst/>
          </a:prstGeom>
          <a:solidFill>
            <a:srgbClr val="FF3A21"/>
          </a:solidFill>
        </p:spPr>
      </p:sp>
      <p:sp>
        <p:nvSpPr>
          <p:cNvPr id="3" name="AutoShape 3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65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587475" y="1389216"/>
            <a:ext cx="12674241" cy="633712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8" name="TextBox 8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FF3A21"/>
                  </a:solidFill>
                  <a:latin typeface="NanumSquareOTF 2"/>
                </a:rPr>
                <a:t>01. 프로젝트 개요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프로젝트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기획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배경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1"/>
                </a:rPr>
                <a:t>목표</a:t>
              </a:r>
              <a:endParaRPr lang="en-US" sz="3500" b="1" dirty="0">
                <a:solidFill>
                  <a:srgbClr val="FF3A21"/>
                </a:solidFill>
                <a:latin typeface="NanumSquareOTF Bold" panose="020B0600000101010101" pitchFamily="34" charset="-127"/>
                <a:ea typeface="NanumSquareOTF 1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669706" y="3454780"/>
            <a:ext cx="9732094" cy="2073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9"/>
              </a:lnSpc>
            </a:pPr>
            <a:r>
              <a:rPr lang="en-US" sz="4799" dirty="0" err="1">
                <a:solidFill>
                  <a:srgbClr val="FF3A21"/>
                </a:solidFill>
                <a:latin typeface="NanumSquareOTF" panose="020B0600000101010101" pitchFamily="34" charset="-127"/>
                <a:ea typeface="NanumSquareOTF 2"/>
              </a:rPr>
              <a:t>태양광</a:t>
            </a:r>
            <a:r>
              <a:rPr lang="en-US" sz="4799" dirty="0">
                <a:solidFill>
                  <a:srgbClr val="FF3A21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sz="4799" dirty="0" err="1">
                <a:solidFill>
                  <a:srgbClr val="FF3A21"/>
                </a:solidFill>
                <a:latin typeface="NanumSquareOTF" panose="020B0600000101010101" pitchFamily="34" charset="-127"/>
                <a:ea typeface="NanumSquareOTF 2"/>
              </a:rPr>
              <a:t>중개사업자에게</a:t>
            </a:r>
            <a:r>
              <a:rPr lang="en-US" sz="4799" dirty="0">
                <a:solidFill>
                  <a:srgbClr val="FF3A21"/>
                </a:solidFill>
                <a:latin typeface="NanumSquareOTF" panose="020B0600000101010101" pitchFamily="34" charset="-127"/>
                <a:ea typeface="NanumSquareOTF 2"/>
              </a:rPr>
              <a:t> </a:t>
            </a:r>
            <a:r>
              <a:rPr lang="en-US" sz="4799" dirty="0" err="1">
                <a:solidFill>
                  <a:srgbClr val="FF3A21"/>
                </a:solidFill>
                <a:latin typeface="NanumSquareOTF" panose="020B0600000101010101" pitchFamily="34" charset="-127"/>
                <a:ea typeface="NanumSquareOTF 2"/>
              </a:rPr>
              <a:t>필요한</a:t>
            </a:r>
            <a:endParaRPr lang="en-US" sz="4799" dirty="0">
              <a:solidFill>
                <a:srgbClr val="FF3A21"/>
              </a:solidFill>
              <a:latin typeface="NanumSquareOTF" panose="020B0600000101010101" pitchFamily="34" charset="-127"/>
              <a:ea typeface="NanumSquareOTF 2"/>
            </a:endParaRPr>
          </a:p>
          <a:p>
            <a:pPr>
              <a:lnSpc>
                <a:spcPts val="9599"/>
              </a:lnSpc>
            </a:pPr>
            <a:r>
              <a:rPr lang="en-US" sz="6399" dirty="0" err="1">
                <a:solidFill>
                  <a:srgbClr val="FF3A21"/>
                </a:solidFill>
                <a:latin typeface="NanumSquareOTF" panose="020B0600000101010101" pitchFamily="34" charset="-127"/>
                <a:ea typeface="NanumSquareOTF 1"/>
              </a:rPr>
              <a:t>태양광</a:t>
            </a:r>
            <a:r>
              <a:rPr lang="en-US" sz="6399" dirty="0">
                <a:solidFill>
                  <a:srgbClr val="FF3A21"/>
                </a:solidFill>
                <a:latin typeface="NanumSquareOTF" panose="020B0600000101010101" pitchFamily="34" charset="-127"/>
                <a:ea typeface="NanumSquareOTF 1"/>
              </a:rPr>
              <a:t> </a:t>
            </a:r>
            <a:r>
              <a:rPr lang="en-US" sz="6399" dirty="0" err="1">
                <a:solidFill>
                  <a:srgbClr val="FF3A21"/>
                </a:solidFill>
                <a:latin typeface="NanumSquareOTF" panose="020B0600000101010101" pitchFamily="34" charset="-127"/>
                <a:ea typeface="NanumSquareOTF 1"/>
              </a:rPr>
              <a:t>발전</a:t>
            </a:r>
            <a:r>
              <a:rPr lang="en-US" sz="6399" dirty="0">
                <a:solidFill>
                  <a:srgbClr val="FF3A21"/>
                </a:solidFill>
                <a:latin typeface="NanumSquareOTF" panose="020B0600000101010101" pitchFamily="34" charset="-127"/>
                <a:ea typeface="NanumSquareOTF 1"/>
              </a:rPr>
              <a:t> </a:t>
            </a:r>
            <a:r>
              <a:rPr lang="en-US" sz="6399" dirty="0" err="1">
                <a:solidFill>
                  <a:srgbClr val="FF3A21"/>
                </a:solidFill>
                <a:latin typeface="NanumSquareOTF" panose="020B0600000101010101" pitchFamily="34" charset="-127"/>
                <a:ea typeface="NanumSquareOTF 1"/>
              </a:rPr>
              <a:t>예측</a:t>
            </a:r>
            <a:r>
              <a:rPr lang="en-US" sz="6399" dirty="0">
                <a:solidFill>
                  <a:srgbClr val="FF3A21"/>
                </a:solidFill>
                <a:latin typeface="NanumSquareOTF" panose="020B0600000101010101" pitchFamily="34" charset="-127"/>
                <a:ea typeface="NanumSquareOTF 1"/>
              </a:rPr>
              <a:t> </a:t>
            </a:r>
            <a:r>
              <a:rPr lang="en-US" sz="6399" dirty="0" err="1">
                <a:solidFill>
                  <a:srgbClr val="FF3A21"/>
                </a:solidFill>
                <a:latin typeface="NanumSquareOTF" panose="020B0600000101010101" pitchFamily="34" charset="-127"/>
                <a:ea typeface="NanumSquareOTF 1"/>
              </a:rPr>
              <a:t>모델</a:t>
            </a:r>
            <a:r>
              <a:rPr lang="en-US" sz="6399" dirty="0">
                <a:solidFill>
                  <a:srgbClr val="FF3A21"/>
                </a:solidFill>
                <a:latin typeface="NanumSquareOTF" panose="020B0600000101010101" pitchFamily="34" charset="-127"/>
                <a:ea typeface="NanumSquareOTF 1"/>
              </a:rPr>
              <a:t> </a:t>
            </a:r>
            <a:r>
              <a:rPr lang="en-US" sz="6399" dirty="0" err="1">
                <a:solidFill>
                  <a:srgbClr val="FF3A21"/>
                </a:solidFill>
                <a:latin typeface="NanumSquareOTF" panose="020B0600000101010101" pitchFamily="34" charset="-127"/>
                <a:ea typeface="NanumSquareOTF 1"/>
              </a:rPr>
              <a:t>설계</a:t>
            </a:r>
            <a:endParaRPr lang="en-US" sz="6399" dirty="0">
              <a:solidFill>
                <a:srgbClr val="FF3A21"/>
              </a:solidFill>
              <a:latin typeface="NanumSquareOTF" panose="020B0600000101010101" pitchFamily="34" charset="-127"/>
              <a:ea typeface="NanumSquareOTF 1"/>
            </a:endParaRP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E765FF37-9804-234E-9A01-A9ABC071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98EE5808-04E6-A74B-9669-A7732DA3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13706"/>
            <a:ext cx="357013" cy="1086030"/>
          </a:xfrm>
          <a:prstGeom prst="rect">
            <a:avLst/>
          </a:prstGeom>
          <a:solidFill>
            <a:srgbClr val="FF3A21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98820" y="1609761"/>
            <a:ext cx="15490360" cy="706747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FF3A21"/>
                  </a:solidFill>
                  <a:latin typeface="NanumSquareOTF 2"/>
                </a:rPr>
                <a:t>01. 프로젝트 개요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>
                  <a:solidFill>
                    <a:srgbClr val="FF3A21"/>
                  </a:solidFill>
                  <a:latin typeface="NanumSquareOTF 1"/>
                </a:rPr>
                <a:t>WBS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7E1DB44-A327-E241-B245-BE50D870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8B03D0A-0F57-D54B-8DFC-DE7451460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824C5404-FCB2-6D45-94BE-39C77F4BD54F}"/>
              </a:ext>
            </a:extLst>
          </p:cNvPr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1744</Words>
  <Application>Microsoft Macintosh PowerPoint</Application>
  <PresentationFormat>사용자 지정</PresentationFormat>
  <Paragraphs>435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6" baseType="lpstr">
      <vt:lpstr>NanumSquareOTF</vt:lpstr>
      <vt:lpstr>맑은 고딕</vt:lpstr>
      <vt:lpstr>NanumSquareOTF 2</vt:lpstr>
      <vt:lpstr>NanumSquareOTF Light</vt:lpstr>
      <vt:lpstr>NanumSquareOTF 3</vt:lpstr>
      <vt:lpstr>NanumSquareOTF 1</vt:lpstr>
      <vt:lpstr>Britannic Bold</vt:lpstr>
      <vt:lpstr>NanumSquareOTF Bold</vt:lpstr>
      <vt:lpstr>NanumSquareOTF ExtraBold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Solarsido project</dc:title>
  <cp:lastModifiedBy>Microsoft Office User</cp:lastModifiedBy>
  <cp:revision>15</cp:revision>
  <dcterms:created xsi:type="dcterms:W3CDTF">2006-08-16T00:00:00Z</dcterms:created>
  <dcterms:modified xsi:type="dcterms:W3CDTF">2021-08-18T01:42:20Z</dcterms:modified>
  <dc:identifier>DAEnQ-0vn80</dc:identifier>
</cp:coreProperties>
</file>